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29" autoAdjust="0"/>
  </p:normalViewPr>
  <p:slideViewPr>
    <p:cSldViewPr>
      <p:cViewPr varScale="1">
        <p:scale>
          <a:sx n="96" d="100"/>
          <a:sy n="96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4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45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smtClean="0"/>
                      <a:t>5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4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0"/>
            <c:explosion val="16"/>
          </c:dPt>
          <c:dPt>
            <c:idx val="1"/>
            <c:explosion val="0"/>
          </c:dPt>
          <c:dPt>
            <c:idx val="4"/>
            <c:explosion val="4"/>
          </c:dPt>
          <c:dPt>
            <c:idx val="5"/>
            <c:explosion val="6"/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2</c:v>
                </c:pt>
                <c:pt idx="2">
                  <c:v>4.0000000000000015E-2</c:v>
                </c:pt>
                <c:pt idx="3">
                  <c:v>2.0000000000000007E-2</c:v>
                </c:pt>
                <c:pt idx="4">
                  <c:v>4</c:v>
                </c:pt>
                <c:pt idx="5">
                  <c:v>43</c:v>
                </c:pt>
                <c:pt idx="6">
                  <c:v>2.0000000000000007E-2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1428571428571425E-2"/>
          <c:y val="0.35882605583392996"/>
          <c:w val="0.86904761904761929"/>
          <c:h val="0.565416368408494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52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4.0000000000000015E-2</c:v>
                </c:pt>
                <c:pt idx="4">
                  <c:v>2</c:v>
                </c:pt>
                <c:pt idx="5">
                  <c:v>40</c:v>
                </c:pt>
                <c:pt idx="6">
                  <c:v>4.0000000000000015E-2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499737532808418E-2"/>
          <c:y val="0.30275134086500055"/>
          <c:w val="0.84166719160104986"/>
          <c:h val="0.571055574574917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13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4.0000000000000015E-2</c:v>
                </c:pt>
                <c:pt idx="4">
                  <c:v>1</c:v>
                </c:pt>
                <c:pt idx="5">
                  <c:v>48</c:v>
                </c:pt>
                <c:pt idx="6">
                  <c:v>4.0000000000000015E-2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kotelnikovo.sovet@mail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905000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 ДЛЯ ГРАЖДАН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РЕШЕНИЮ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СОБРАНИЯ ДЕПУТАТОВ КОТЕЛЬНИКОВСКОГО СЕЛЬСОВЕТАОБОЯНСКОГО РАЙОНА КУРСКОЙ ОБЛАСТИ 2 СОЗЫВА «О БЮДЖЕТЕ КОТЕЛЬНИКОВСКОГО СЕЛЬСОВЕТА ОБОЯНСКОГО РАЙОНА КУРСКОЙ ОБЛАСТИ НА 2019 ГОД И ПЛАНОВЫЙ ПЕРИОД 2020 И 2021 ГОДЫ»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286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0480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60198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3048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ДОХОДОВ  БЮДЖЕТА  КОТЕЛЬНИКОВСКОГО СЕЛЬСОВЕТА В 2019 ГОДУ И НА ПЛАНОВЫЙ ПЕРИОД 2020 И 2021 ГОДОВ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457200"/>
            <a:ext cx="6324600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РАСХОДЫ БЮДЖЕТА ПО ОСНОВНЫМ ФУНКЦИЯМ АДМИНИСТРАЦИИ КОТЕЛЬНИКОВСКОГО СЕЛЬСОВЕТА ОБОЯНСКОГО РАЙОНА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133600"/>
            <a:ext cx="8305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ОБЩЕГОСУДАРСТВЕННЫЕ ВОПРОСЫ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438400"/>
            <a:ext cx="81534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ОБОРОНА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743200"/>
            <a:ext cx="7924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БЕЗОПАСНОСТЬ И ПРАВООХРАНИТЕЛЬНАЯ ДЕЯТЕЛЬНОСТЬ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7467600" cy="381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ЭКОНОМИКА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3152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ЖИЛИЩНО-КОММУНАЛЬНОЕ ХОЗЯЙСТВО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657600"/>
            <a:ext cx="6019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КУЛЬТУРА, КИНЕМОТОГРАФИЯ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962400"/>
            <a:ext cx="5638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4724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81000"/>
            <a:ext cx="80772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1397000"/>
          <a:ext cx="88392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23444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</a:tblGrid>
              <a:tr h="663575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РАЗДЕЛ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НАИМЕНОВАНИЕ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2018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2019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2020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2021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</a:tr>
              <a:tr h="454025">
                <a:tc>
                  <a:txBody>
                    <a:bodyPr/>
                    <a:lstStyle/>
                    <a:p>
                      <a:pPr algn="ctr"/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ВСЕГО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9388,2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4904,6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2816,3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2780,9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Общегосударственные расходы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4038,04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2518,5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1475,8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1407,8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51</a:t>
                      </a:r>
                      <a:endParaRPr lang="ru-RU" sz="800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оборона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78,7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  <a:endParaRPr lang="ru-RU" sz="800" dirty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безопасность</a:t>
                      </a:r>
                      <a:r>
                        <a:rPr lang="ru-RU" sz="800" baseline="0" dirty="0" smtClean="0"/>
                        <a:t> и правоохранительная деятельность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</a:t>
                      </a:r>
                      <a:r>
                        <a:rPr lang="ru-RU" sz="800" baseline="0" dirty="0" smtClean="0"/>
                        <a:t> экономика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1337,5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Жилищно-коммунальное хозяйство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636,5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210,0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50,0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Культура</a:t>
                      </a:r>
                      <a:r>
                        <a:rPr lang="ru-RU" sz="800" baseline="0" dirty="0" smtClean="0"/>
                        <a:t>, кинематография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3289,1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2094,3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1140,2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1331,1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48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Физическая культура</a:t>
                      </a:r>
                      <a:r>
                        <a:rPr lang="ru-RU" sz="800" baseline="0" dirty="0" smtClean="0"/>
                        <a:t> и спорт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04800"/>
            <a:ext cx="70104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НА 2019 ГОД И ПЛАНОВЫЙ ПЕРИОД 2020 И 2021 ГОДОВ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81000" y="2209800"/>
          <a:ext cx="23622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352800" y="2286000"/>
          <a:ext cx="21336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172200" y="2286000"/>
          <a:ext cx="19050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971800" y="48006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4953000"/>
            <a:ext cx="762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71800" y="5105400"/>
            <a:ext cx="76200" cy="76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71800" y="52578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71800" y="5410200"/>
            <a:ext cx="76200" cy="76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71800" y="5562600"/>
            <a:ext cx="76200" cy="76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71800" y="5715000"/>
            <a:ext cx="76200" cy="76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200400" y="4724400"/>
            <a:ext cx="2438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Общегосударственные расходы</a:t>
            </a:r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3200400" y="4876800"/>
            <a:ext cx="175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оборона</a:t>
            </a:r>
            <a:endParaRPr lang="ru-RU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3200400" y="5029200"/>
            <a:ext cx="3962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безопасность и правоохранительная деятельность</a:t>
            </a:r>
            <a:endParaRPr lang="ru-RU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3200400" y="53340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Жилищно-коммунальное хозяйство</a:t>
            </a:r>
            <a:endParaRPr lang="ru-RU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51816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экономика</a:t>
            </a:r>
            <a:endParaRPr lang="ru-RU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3200400" y="5486400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Культура, кинематография</a:t>
            </a:r>
            <a:endParaRPr lang="ru-RU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0400" y="5638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Физическая культура и спорт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0866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КОТЕЛЬНИКОВСКОГО СЕЛЬСОВЕТА ОБОЯНСКОГО РАЙОНА КУРСКОЙ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7848600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Глава Котельниковского сельсовета – Лукьянчиков Александр Григорьевич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Зам. главы администрации –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Сойникова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Ведущий специалист-эксперт – Лахтин Сергей Викторович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Контактная информация для взаимодействия: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306247, Курская обл., Обоянский р-н., с. Котельниково, ул. Центральная, д. 16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 8 (47141) 3-34-32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Тел./факс 8 (47141) 3-34-44</a:t>
            </a:r>
          </a:p>
          <a:p>
            <a:pPr algn="ctr"/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Email: </a:t>
            </a:r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kotelnikovo.sovet@mail.ru</a:t>
            </a:r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работы: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Понедельник – пятница с 08:00 до 17:00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Суббота, воскресенье  - выходные дни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83" y="304800"/>
            <a:ext cx="83018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90800" y="1143000"/>
            <a:ext cx="4114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для граждан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191000" y="2133600"/>
            <a:ext cx="8382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4600" y="3962400"/>
            <a:ext cx="4267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" y="1066800"/>
            <a:ext cx="7620000" cy="2362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Административным центром Котельниковского сельсовета Обоянского района является село  Котельниково.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состав территории Котельниковского сельсовета Обоянского района входят следующие населенные пункты: с. Котельниково, х.  Дрозды,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х,Тачилина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Пасека, с.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Полукотельниково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Потопахино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Сергеевский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Задолженский,х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Ильиновский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с. Малые-Крюки, х. Крючок,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Верстковое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Бикет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Успеновка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6800" y="3657600"/>
            <a:ext cx="7391400" cy="2895600"/>
          </a:xfrm>
          <a:prstGeom prst="roundRect">
            <a:avLst>
              <a:gd name="adj" fmla="val 172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района  с северной  стороны граничит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севера- восточной  стороны  граничит  с 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Пристенским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юга- восточной  стороны  граничит с МО  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Рудавский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сельсовет», с  юго-западной  стороны  граничит  с  МО «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Быкановский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ПЛОЩАДЬ – 141,33 КМ</a:t>
            </a:r>
            <a:r>
              <a:rPr lang="ru-RU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381000"/>
            <a:ext cx="693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ТАКОЕ БЮДЖЕТ?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371600"/>
            <a:ext cx="5334000" cy="1676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</a:p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67200"/>
            <a:ext cx="266700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Поступающие в бюджет денежные средства (налоги  юридических и физических лиц, штрафы, административные платежи и сборы, финансовая помощь)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267200"/>
            <a:ext cx="2438400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14400" y="3124200"/>
            <a:ext cx="2362200" cy="685800"/>
          </a:xfrm>
          <a:prstGeom prst="wedgeRoundRectCallout">
            <a:avLst>
              <a:gd name="adj1" fmla="val -19694"/>
              <a:gd name="adj2" fmla="val 1030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96000" y="3124200"/>
            <a:ext cx="2286000" cy="685800"/>
          </a:xfrm>
          <a:prstGeom prst="wedgeRoundRectCallout">
            <a:avLst>
              <a:gd name="adj1" fmla="val -20833"/>
              <a:gd name="adj2" fmla="val 10100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ОСНОВНЫЕ ХАРАКТЕРИСТИКИ БЮДЖЕТА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ДОХОДЫ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РАСХОДЫ</a:t>
            </a:r>
            <a:r>
              <a:rPr lang="ru-RU" dirty="0" smtClean="0"/>
              <a:t> =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endParaRPr lang="ru-RU" dirty="0" smtClean="0"/>
          </a:p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(ПРОФИЦИТ)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r>
              <a:rPr lang="ru-RU" dirty="0" smtClean="0"/>
              <a:t> – превышение расходов над доходами</a:t>
            </a:r>
          </a:p>
          <a:p>
            <a:pPr algn="ctr"/>
            <a:r>
              <a:rPr lang="ru-RU" dirty="0" smtClean="0"/>
              <a:t>(принимается решение об источниках покрытия дефицита – использовать остатки, взять в долг)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5720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ПРОФИЦИТ</a:t>
            </a:r>
            <a:r>
              <a:rPr lang="ru-RU" dirty="0" smtClean="0"/>
              <a:t> – превышение доходов над расходами</a:t>
            </a:r>
          </a:p>
          <a:p>
            <a:pPr algn="ctr"/>
            <a:r>
              <a:rPr lang="ru-RU" dirty="0" smtClean="0"/>
              <a:t>(принимается решение об использовании доходов – накапливать резервы, остатки, погашать долг)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ХАРАКТЕРИСТИКИ БЮДЖЕТА КОТЕЛЬНИКОВСКОГО СЕЛЬСОВЕТА ОБОЯНСКОГО РАОЙОНА КУРСКОЙ ОБЛАСТИ НА 2019 ГОД И ПЛАНОВЫЙ ПЕРИОД 2020 И 2021 ГОДОВ</a:t>
            </a:r>
            <a:endParaRPr lang="ru-RU" sz="2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286000"/>
          <a:ext cx="6096000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2019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2020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2021</a:t>
                      </a:r>
                      <a:endParaRPr lang="ru-RU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–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4716,4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2816,3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2780,9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/>
                        <a:t>налоговые, неналоговые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2197,0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2169,5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2173,8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2519,4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646,8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607,1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Расходы</a:t>
                      </a:r>
                      <a:r>
                        <a:rPr lang="ru-RU" sz="1400" baseline="0" dirty="0" smtClean="0"/>
                        <a:t> -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5441,4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2816,3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2780,9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Профицит</a:t>
                      </a:r>
                      <a:r>
                        <a:rPr lang="ru-RU" sz="1400" dirty="0" smtClean="0"/>
                        <a:t>,</a:t>
                      </a:r>
                    </a:p>
                    <a:p>
                      <a:r>
                        <a:rPr lang="ru-RU" sz="1400" dirty="0" smtClean="0"/>
                        <a:t>Дефицит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-725,0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34200" y="20574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Тыс. руб.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ДОХОДЫ БЮДЖЕТА КОТЕЛЬНИКОВСКОГО СЕЛЬСОВЕТА ОБОЯНСКОГО РАЙОНА КУРСКОЙ ОБЛАСТИ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81400" y="2971800"/>
            <a:ext cx="2209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ДОХОДЫ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9200" y="4038600"/>
            <a:ext cx="20574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200400" y="3962400"/>
            <a:ext cx="4572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ьная выноска 7"/>
          <p:cNvSpPr/>
          <p:nvPr/>
        </p:nvSpPr>
        <p:spPr>
          <a:xfrm>
            <a:off x="152400" y="2362200"/>
            <a:ext cx="2286000" cy="1374648"/>
          </a:xfrm>
          <a:prstGeom prst="wedgeEllipseCallout">
            <a:avLst>
              <a:gd name="adj1" fmla="val 40932"/>
              <a:gd name="adj2" fmla="val 7274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Средства федерального, областного, районного бюджетов, поступления от государственных (муниципальных) организаций, а также перечисления физических и юридических лиц</a:t>
            </a:r>
            <a:endParaRPr lang="ru-RU" sz="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81400" y="1219200"/>
            <a:ext cx="2286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10" idx="2"/>
            <a:endCxn id="4" idx="0"/>
          </p:cNvCxnSpPr>
          <p:nvPr/>
        </p:nvCxnSpPr>
        <p:spPr>
          <a:xfrm flipH="1">
            <a:off x="4686300" y="2438400"/>
            <a:ext cx="381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ьная выноска 18"/>
          <p:cNvSpPr/>
          <p:nvPr/>
        </p:nvSpPr>
        <p:spPr>
          <a:xfrm>
            <a:off x="6858000" y="1219200"/>
            <a:ext cx="1905000" cy="1066800"/>
          </a:xfrm>
          <a:prstGeom prst="wedgeEllipseCallout">
            <a:avLst>
              <a:gd name="adj1" fmla="val -91892"/>
              <a:gd name="adj2" fmla="val 87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предусмотренных законодательством РФ налогов и сборов</a:t>
            </a:r>
            <a:endParaRPr lang="ru-RU" sz="8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48400" y="4114800"/>
            <a:ext cx="2133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15000" y="3962400"/>
            <a:ext cx="5334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ьная выноска 23"/>
          <p:cNvSpPr/>
          <p:nvPr/>
        </p:nvSpPr>
        <p:spPr>
          <a:xfrm>
            <a:off x="3657600" y="5334000"/>
            <a:ext cx="2057400" cy="914400"/>
          </a:xfrm>
          <a:prstGeom prst="wedgeEllipseCallout">
            <a:avLst>
              <a:gd name="adj1" fmla="val 74156"/>
              <a:gd name="adj2" fmla="val -5514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использования муниципального имущества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5337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2018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7507,0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4687,8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2816,3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2780,9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2467,0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2197,0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2140,4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2144,6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77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 на,</a:t>
                      </a:r>
                      <a:r>
                        <a:rPr lang="ru-RU" sz="1000" baseline="0" dirty="0" smtClean="0"/>
                        <a:t> доходы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86,9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96,9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ЕСХН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33,1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7,4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/>
                </a:tc>
              </a:tr>
              <a:tr h="28133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Налоги на имущество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2308,1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2038,8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2038,8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2038,8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Неналоговые</a:t>
                      </a:r>
                      <a:r>
                        <a:rPr lang="ru-RU" sz="1000" b="1" baseline="0" dirty="0" smtClean="0"/>
                        <a:t>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1297,5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17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29,2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29,2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29,2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</a:t>
                      </a:r>
                      <a:r>
                        <a:rPr lang="ru-RU" sz="1000" baseline="0" dirty="0" smtClean="0"/>
                        <a:t> от аренды земли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1268,4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 от аренды имущества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  <a:tr h="533054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 от продажи материальных активов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507,5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</a:t>
                      </a:r>
                      <a:r>
                        <a:rPr lang="ru-RU" sz="1000" baseline="0" dirty="0" smtClean="0"/>
                        <a:t> от продажи земельных участков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507,5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Прочие</a:t>
                      </a:r>
                      <a:r>
                        <a:rPr lang="ru-RU" sz="1000" b="1" baseline="0" dirty="0" smtClean="0"/>
                        <a:t> не 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Прочие</a:t>
                      </a:r>
                      <a:r>
                        <a:rPr lang="ru-RU" sz="1000" baseline="0" dirty="0" smtClean="0"/>
                        <a:t> не налоговые доходы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(налоговые, неналоговые поступления)                  						 тыс. руб.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5536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2018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7507,0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4687,8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2816,3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2780,9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Безвозмездные</a:t>
                      </a:r>
                      <a:r>
                        <a:rPr lang="ru-RU" sz="1000" b="1" baseline="0" dirty="0" smtClean="0"/>
                        <a:t> поступления  от др. бюджетов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3194,1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2519,4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54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646,8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607,1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22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</a:t>
                      </a:r>
                      <a:r>
                        <a:rPr lang="ru-RU" sz="1000" baseline="0" dirty="0" smtClean="0"/>
                        <a:t> на выравнивание  бюджетной обеспеченности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659,3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661,6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569,0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529,3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87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 на поддержку</a:t>
                      </a:r>
                      <a:r>
                        <a:rPr lang="ru-RU" sz="1000" baseline="0" dirty="0" smtClean="0"/>
                        <a:t> мер по обеспечению сбалансированности бюджетов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1135,0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1779,9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28133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Субсидия на обеспечение развития мат.-тех. базы домов культуры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0" dirty="0" smtClean="0"/>
                        <a:t>Прочие</a:t>
                      </a:r>
                      <a:r>
                        <a:rPr lang="ru-RU" sz="1000" b="0" baseline="0" dirty="0" smtClean="0"/>
                        <a:t> субсидии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726,1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23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Субвенция</a:t>
                      </a:r>
                      <a:r>
                        <a:rPr lang="ru-RU" sz="1000" baseline="0" dirty="0" smtClean="0"/>
                        <a:t> на осуществление первичного воинского учета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78,7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78,0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78,0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78,0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Прочие безвозмездные поступления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(безвозмездные поступления)                  						                                      </a:t>
            </a:r>
            <a:r>
              <a:rPr lang="ru-RU" sz="1200" dirty="0" smtClean="0"/>
              <a:t>тыс. руб.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1039</Words>
  <Application>Microsoft Office PowerPoint</Application>
  <PresentationFormat>Экран (4:3)</PresentationFormat>
  <Paragraphs>393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47</cp:revision>
  <dcterms:created xsi:type="dcterms:W3CDTF">2018-11-15T07:27:16Z</dcterms:created>
  <dcterms:modified xsi:type="dcterms:W3CDTF">2019-06-04T13:21:12Z</dcterms:modified>
</cp:coreProperties>
</file>