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1.xml" ContentType="application/vnd.openxmlformats-officedocument.drawingml.chartshapes+xml"/>
  <Override PartName="/ppt/drawings/drawing2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0" r:id="rId8"/>
    <p:sldId id="262" r:id="rId9"/>
    <p:sldId id="269" r:id="rId1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8" autoAdjust="0"/>
    <p:restoredTop sz="86429" autoAdjust="0"/>
  </p:normalViewPr>
  <p:slideViewPr>
    <p:cSldViewPr>
      <p:cViewPr varScale="1">
        <p:scale>
          <a:sx n="96" d="100"/>
          <a:sy n="96" d="100"/>
        </p:scale>
        <p:origin x="-134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НДФЛ</c:v>
                </c:pt>
              </c:strCache>
            </c:strRef>
          </c:tx>
          <c:dLbls>
            <c:showVal val="1"/>
          </c:dLbls>
          <c:cat>
            <c:strRef>
              <c:f>Лист1!$A$2</c:f>
              <c:strCache>
                <c:ptCount val="1"/>
                <c:pt idx="0">
                  <c:v>2018 ГОД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96.3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ЕСХН</c:v>
                </c:pt>
              </c:strCache>
            </c:strRef>
          </c:tx>
          <c:dLbls>
            <c:showVal val="1"/>
          </c:dLbls>
          <c:cat>
            <c:strRef>
              <c:f>Лист1!$A$2</c:f>
              <c:strCache>
                <c:ptCount val="1"/>
                <c:pt idx="0">
                  <c:v>2018 ГОД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16.8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налог на имущество</c:v>
                </c:pt>
              </c:strCache>
            </c:strRef>
          </c:tx>
          <c:dLbls>
            <c:showVal val="1"/>
          </c:dLbls>
          <c:cat>
            <c:strRef>
              <c:f>Лист1!$A$2</c:f>
              <c:strCache>
                <c:ptCount val="1"/>
                <c:pt idx="0">
                  <c:v>2018 ГОД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2121.1999999999998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доходы от использования имущества</c:v>
                </c:pt>
              </c:strCache>
            </c:strRef>
          </c:tx>
          <c:dLbls>
            <c:showVal val="1"/>
          </c:dLbls>
          <c:cat>
            <c:strRef>
              <c:f>Лист1!$A$2</c:f>
              <c:strCache>
                <c:ptCount val="1"/>
                <c:pt idx="0">
                  <c:v>2018 ГОД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29.1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доходы от продажи материальных активов (земля)</c:v>
                </c:pt>
              </c:strCache>
            </c:strRef>
          </c:tx>
          <c:dLbls>
            <c:showVal val="1"/>
          </c:dLbls>
          <c:cat>
            <c:strRef>
              <c:f>Лист1!$A$2</c:f>
              <c:strCache>
                <c:ptCount val="1"/>
                <c:pt idx="0">
                  <c:v>2018 ГОД</c:v>
                </c:pt>
              </c:strCache>
            </c:strRef>
          </c:cat>
          <c:val>
            <c:numRef>
              <c:f>Лист1!$F$2</c:f>
              <c:numCache>
                <c:formatCode>General</c:formatCode>
                <c:ptCount val="1"/>
                <c:pt idx="0">
                  <c:v>507.5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прочие неналоговые доходы</c:v>
                </c:pt>
              </c:strCache>
            </c:strRef>
          </c:tx>
          <c:dLbls>
            <c:showVal val="1"/>
          </c:dLbls>
          <c:cat>
            <c:strRef>
              <c:f>Лист1!$A$2</c:f>
              <c:strCache>
                <c:ptCount val="1"/>
                <c:pt idx="0">
                  <c:v>2018 ГОД</c:v>
                </c:pt>
              </c:strCache>
            </c:strRef>
          </c:cat>
          <c:val>
            <c:numRef>
              <c:f>Лист1!$G$2</c:f>
              <c:numCache>
                <c:formatCode>General</c:formatCode>
                <c:ptCount val="1"/>
                <c:pt idx="0">
                  <c:v>7.5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прочие безвозмездные поступления</c:v>
                </c:pt>
              </c:strCache>
            </c:strRef>
          </c:tx>
          <c:dLbls>
            <c:showVal val="1"/>
          </c:dLbls>
          <c:cat>
            <c:strRef>
              <c:f>Лист1!$A$2</c:f>
              <c:strCache>
                <c:ptCount val="1"/>
                <c:pt idx="0">
                  <c:v>2018 ГОД</c:v>
                </c:pt>
              </c:strCache>
            </c:strRef>
          </c:cat>
          <c:val>
            <c:numRef>
              <c:f>Лист1!$H$2</c:f>
              <c:numCache>
                <c:formatCode>General</c:formatCode>
                <c:ptCount val="1"/>
                <c:pt idx="0">
                  <c:v>1200</c:v>
                </c:pt>
              </c:numCache>
            </c:numRef>
          </c:val>
        </c:ser>
        <c:shape val="box"/>
        <c:axId val="127851520"/>
        <c:axId val="132190976"/>
        <c:axId val="0"/>
      </c:bar3DChart>
      <c:catAx>
        <c:axId val="127851520"/>
        <c:scaling>
          <c:orientation val="minMax"/>
        </c:scaling>
        <c:axPos val="b"/>
        <c:tickLblPos val="nextTo"/>
        <c:crossAx val="132190976"/>
        <c:crosses val="autoZero"/>
        <c:auto val="1"/>
        <c:lblAlgn val="ctr"/>
        <c:lblOffset val="100"/>
      </c:catAx>
      <c:valAx>
        <c:axId val="132190976"/>
        <c:scaling>
          <c:orientation val="minMax"/>
        </c:scaling>
        <c:axPos val="l"/>
        <c:majorGridlines>
          <c:spPr>
            <a:ln>
              <a:solidFill>
                <a:schemeClr val="accent1"/>
              </a:solidFill>
            </a:ln>
          </c:spPr>
        </c:majorGridlines>
        <c:minorGridlines/>
        <c:numFmt formatCode="General" sourceLinked="1"/>
        <c:tickLblPos val="nextTo"/>
        <c:crossAx val="127851520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000" baseline="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дотация на выравнивание</c:v>
                </c:pt>
              </c:strCache>
            </c:strRef>
          </c:tx>
          <c:dLbls>
            <c:showVal val="1"/>
          </c:dLbls>
          <c:cat>
            <c:strRef>
              <c:f>Лист1!$A$2</c:f>
              <c:strCache>
                <c:ptCount val="1"/>
                <c:pt idx="0">
                  <c:v>2018 ГОД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659.3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дотация на сбалансированность</c:v>
                </c:pt>
              </c:strCache>
            </c:strRef>
          </c:tx>
          <c:dLbls>
            <c:showVal val="1"/>
          </c:dLbls>
          <c:cat>
            <c:strRef>
              <c:f>Лист1!$A$2</c:f>
              <c:strCache>
                <c:ptCount val="1"/>
                <c:pt idx="0">
                  <c:v>2018 ГОД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2296.6999999999998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субсидии на обеспечение развития и укрепления мат-тех. базы домов культуры</c:v>
                </c:pt>
              </c:strCache>
            </c:strRef>
          </c:tx>
          <c:dLbls>
            <c:showVal val="1"/>
          </c:dLbls>
          <c:cat>
            <c:strRef>
              <c:f>Лист1!$A$2</c:f>
              <c:strCache>
                <c:ptCount val="1"/>
                <c:pt idx="0">
                  <c:v>2018 ГОД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95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Прочие субсидии бюджетам сельских поселений</c:v>
                </c:pt>
              </c:strCache>
            </c:strRef>
          </c:tx>
          <c:dLbls>
            <c:showVal val="1"/>
          </c:dLbls>
          <c:cat>
            <c:strRef>
              <c:f>Лист1!$A$2</c:f>
              <c:strCache>
                <c:ptCount val="1"/>
                <c:pt idx="0">
                  <c:v>2018 ГОД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726.1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субвенция на осуществление первичного воинского учета</c:v>
                </c:pt>
              </c:strCache>
            </c:strRef>
          </c:tx>
          <c:dLbls>
            <c:showVal val="1"/>
          </c:dLbls>
          <c:cat>
            <c:strRef>
              <c:f>Лист1!$A$2</c:f>
              <c:strCache>
                <c:ptCount val="1"/>
                <c:pt idx="0">
                  <c:v>2018 ГОД</c:v>
                </c:pt>
              </c:strCache>
            </c:strRef>
          </c:cat>
          <c:val>
            <c:numRef>
              <c:f>Лист1!$F$2</c:f>
              <c:numCache>
                <c:formatCode>General</c:formatCode>
                <c:ptCount val="1"/>
                <c:pt idx="0">
                  <c:v>78.7</c:v>
                </c:pt>
              </c:numCache>
            </c:numRef>
          </c:val>
        </c:ser>
        <c:shape val="box"/>
        <c:axId val="89145344"/>
        <c:axId val="89147264"/>
        <c:axId val="0"/>
      </c:bar3DChart>
      <c:catAx>
        <c:axId val="89145344"/>
        <c:scaling>
          <c:orientation val="minMax"/>
        </c:scaling>
        <c:axPos val="b"/>
        <c:tickLblPos val="nextTo"/>
        <c:crossAx val="89147264"/>
        <c:crosses val="autoZero"/>
        <c:auto val="1"/>
        <c:lblAlgn val="ctr"/>
        <c:lblOffset val="100"/>
      </c:catAx>
      <c:valAx>
        <c:axId val="89147264"/>
        <c:scaling>
          <c:orientation val="minMax"/>
        </c:scaling>
        <c:axPos val="l"/>
        <c:majorGridlines>
          <c:spPr>
            <a:ln>
              <a:solidFill>
                <a:schemeClr val="accent1"/>
              </a:solidFill>
            </a:ln>
          </c:spPr>
        </c:majorGridlines>
        <c:minorGridlines/>
        <c:numFmt formatCode="General" sourceLinked="1"/>
        <c:tickLblPos val="nextTo"/>
        <c:crossAx val="89145344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000" baseline="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0.10473822351153474"/>
          <c:y val="4.9960875984251966E-2"/>
          <c:w val="0.56827840104057792"/>
          <c:h val="0.8253464566929134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Оплата труда</c:v>
                </c:pt>
              </c:strCache>
            </c:strRef>
          </c:tx>
          <c:dLbls>
            <c:txPr>
              <a:bodyPr/>
              <a:lstStyle/>
              <a:p>
                <a:pPr>
                  <a:defRPr sz="1000" baseline="0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2018 ГОД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5321.4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Услуги связи</c:v>
                </c:pt>
              </c:strCache>
            </c:strRef>
          </c:tx>
          <c:dLbls>
            <c:txPr>
              <a:bodyPr/>
              <a:lstStyle/>
              <a:p>
                <a:pPr>
                  <a:defRPr sz="1000" baseline="0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2018 ГОД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105.1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Коммунальные услуги</c:v>
                </c:pt>
              </c:strCache>
            </c:strRef>
          </c:tx>
          <c:dLbls>
            <c:txPr>
              <a:bodyPr/>
              <a:lstStyle/>
              <a:p>
                <a:pPr>
                  <a:defRPr sz="1000" baseline="0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2018 ГОД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604.6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Содержание имущества</c:v>
                </c:pt>
              </c:strCache>
            </c:strRef>
          </c:tx>
          <c:dLbls>
            <c:txPr>
              <a:bodyPr/>
              <a:lstStyle/>
              <a:p>
                <a:pPr>
                  <a:defRPr sz="1000" baseline="0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2018 ГОД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479.3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Прочие услуги</c:v>
                </c:pt>
              </c:strCache>
            </c:strRef>
          </c:tx>
          <c:dLbls>
            <c:txPr>
              <a:bodyPr/>
              <a:lstStyle/>
              <a:p>
                <a:pPr>
                  <a:defRPr sz="1000" baseline="0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2018 ГОД</c:v>
                </c:pt>
              </c:strCache>
            </c:strRef>
          </c:cat>
          <c:val>
            <c:numRef>
              <c:f>Лист1!$F$2</c:f>
              <c:numCache>
                <c:formatCode>General</c:formatCode>
                <c:ptCount val="1"/>
                <c:pt idx="0">
                  <c:v>306.39999999999998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Межбюджетные трансферты</c:v>
                </c:pt>
              </c:strCache>
            </c:strRef>
          </c:tx>
          <c:dLbls>
            <c:txPr>
              <a:bodyPr/>
              <a:lstStyle/>
              <a:p>
                <a:pPr>
                  <a:defRPr sz="1000" baseline="0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2018 ГОД</c:v>
                </c:pt>
              </c:strCache>
            </c:strRef>
          </c:cat>
          <c:val>
            <c:numRef>
              <c:f>Лист1!$G$2</c:f>
              <c:numCache>
                <c:formatCode>General</c:formatCode>
                <c:ptCount val="1"/>
                <c:pt idx="0">
                  <c:v>1353.1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Уплата налогов</c:v>
                </c:pt>
              </c:strCache>
            </c:strRef>
          </c:tx>
          <c:dLbls>
            <c:txPr>
              <a:bodyPr/>
              <a:lstStyle/>
              <a:p>
                <a:pPr>
                  <a:defRPr sz="1000" baseline="0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2018 ГОД</c:v>
                </c:pt>
              </c:strCache>
            </c:strRef>
          </c:cat>
          <c:val>
            <c:numRef>
              <c:f>Лист1!$H$2</c:f>
              <c:numCache>
                <c:formatCode>General</c:formatCode>
                <c:ptCount val="1"/>
                <c:pt idx="0">
                  <c:v>157.4</c:v>
                </c:pt>
              </c:numCache>
            </c:numRef>
          </c:val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Увеличение стоимости основных средств</c:v>
                </c:pt>
              </c:strCache>
            </c:strRef>
          </c:tx>
          <c:dLbls>
            <c:txPr>
              <a:bodyPr/>
              <a:lstStyle/>
              <a:p>
                <a:pPr>
                  <a:defRPr sz="1000" baseline="0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2018 ГОД</c:v>
                </c:pt>
              </c:strCache>
            </c:strRef>
          </c:cat>
          <c:val>
            <c:numRef>
              <c:f>Лист1!$I$2</c:f>
              <c:numCache>
                <c:formatCode>General</c:formatCode>
                <c:ptCount val="1"/>
                <c:pt idx="0">
                  <c:v>139.30000000000001</c:v>
                </c:pt>
              </c:numCache>
            </c:numRef>
          </c:val>
        </c:ser>
        <c:ser>
          <c:idx val="8"/>
          <c:order val="8"/>
          <c:tx>
            <c:strRef>
              <c:f>Лист1!$J$1</c:f>
              <c:strCache>
                <c:ptCount val="1"/>
                <c:pt idx="0">
                  <c:v>Увеличение стоимости материальных запасов</c:v>
                </c:pt>
              </c:strCache>
            </c:strRef>
          </c:tx>
          <c:dLbls>
            <c:txPr>
              <a:bodyPr/>
              <a:lstStyle/>
              <a:p>
                <a:pPr>
                  <a:defRPr sz="1000" baseline="0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2018 ГОД</c:v>
                </c:pt>
              </c:strCache>
            </c:strRef>
          </c:cat>
          <c:val>
            <c:numRef>
              <c:f>Лист1!$J$2</c:f>
              <c:numCache>
                <c:formatCode>General</c:formatCode>
                <c:ptCount val="1"/>
                <c:pt idx="0">
                  <c:v>523.70000000000005</c:v>
                </c:pt>
              </c:numCache>
            </c:numRef>
          </c:val>
        </c:ser>
        <c:axId val="70299648"/>
        <c:axId val="70723072"/>
      </c:barChart>
      <c:catAx>
        <c:axId val="70299648"/>
        <c:scaling>
          <c:orientation val="minMax"/>
        </c:scaling>
        <c:axPos val="b"/>
        <c:tickLblPos val="nextTo"/>
        <c:crossAx val="70723072"/>
        <c:crosses val="autoZero"/>
        <c:auto val="1"/>
        <c:lblAlgn val="ctr"/>
        <c:lblOffset val="100"/>
      </c:catAx>
      <c:valAx>
        <c:axId val="70723072"/>
        <c:scaling>
          <c:orientation val="minMax"/>
        </c:scaling>
        <c:axPos val="l"/>
        <c:majorGridlines/>
        <c:minorGridlines/>
        <c:numFmt formatCode="General" sourceLinked="1"/>
        <c:tickLblPos val="nextTo"/>
        <c:crossAx val="70299648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000" baseline="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0.01754</cdr:y>
    </cdr:from>
    <cdr:to>
      <cdr:x>0.11215</cdr:x>
      <cdr:y>0.07018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-76200" y="76200"/>
          <a:ext cx="914400" cy="228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dirty="0"/>
            <a:t>т</a:t>
          </a:r>
          <a:r>
            <a:rPr lang="ru-RU" sz="1100" dirty="0" smtClean="0"/>
            <a:t>ыс. руб.</a:t>
          </a:r>
          <a:endParaRPr lang="ru-RU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0.01754</cdr:y>
    </cdr:from>
    <cdr:to>
      <cdr:x>0.11215</cdr:x>
      <cdr:y>0.07018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-76200" y="76200"/>
          <a:ext cx="914400" cy="228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dirty="0"/>
            <a:t>т</a:t>
          </a:r>
          <a:r>
            <a:rPr lang="ru-RU" sz="1100" dirty="0" smtClean="0"/>
            <a:t>ыс. руб.</a:t>
          </a:r>
          <a:endParaRPr lang="ru-RU" sz="1100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6/5/2019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6/5/2019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6/5/2019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6/5/2019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6/5/2019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6/5/2019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6/5/2019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6/5/2019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6/5/2019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6/5/2019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6/5/2019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2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6/5/2019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mailto:kotelnikovo.sovet@mail.ru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09600" y="1905000"/>
            <a:ext cx="8001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БЮДЖЕТ ДЛЯ ГРАЖДАН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 РЕШЕНИЮ СОБРАНИЯ ДЕПУТАТОВ КОТЕЛЬНИКОВСКОГО СЕЛЬСОВЕТАОБОЯНСКОГО РАЙОНА КУРСКОЙ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ОБЛАСТИ № 45/117 ОТ 25.04.2019 Г. (ОТЧЕТ ОБ ИСПОЛНЕНИИ ОТЧЕТА ЗА 2018 ГОД.)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39583" y="304800"/>
            <a:ext cx="830188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</a:t>
            </a:r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такое</a:t>
            </a:r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</a:t>
            </a:r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</a:t>
            </a:r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граждан?</a:t>
            </a:r>
            <a:endParaRPr lang="ru-RU" sz="4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90800" y="1143000"/>
            <a:ext cx="41148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Бюджет для граждан</a:t>
            </a:r>
            <a:endParaRPr lang="ru-RU" dirty="0"/>
          </a:p>
        </p:txBody>
      </p:sp>
      <p:sp>
        <p:nvSpPr>
          <p:cNvPr id="8" name="Стрелка вниз 7"/>
          <p:cNvSpPr/>
          <p:nvPr/>
        </p:nvSpPr>
        <p:spPr>
          <a:xfrm>
            <a:off x="4191000" y="2133600"/>
            <a:ext cx="838200" cy="1676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4600" y="3962400"/>
            <a:ext cx="4267200" cy="1828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Это упрощенная версия бюджетного документа, которая использует неформальный язык и доступные форматы, чтобы облегчить для граждан понимание бюджета. Он содержит информационно-аналитический материал, доступный для широкого круга неподготовленных пользователей 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28600"/>
            <a:ext cx="8305800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МУНИЦИПАЛЬНОЕ ОБРАЗОВАНИЕ «КОТЕЛЬНИКОВСКИЙ СЕЛЬСОВЕТ» ОБОЯНСКОГО РЙОНА КУРСКОЙ ОБЛАСТИ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14400" y="1066800"/>
            <a:ext cx="7620000" cy="23622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Административным центром Котельниковского сельсовета Обоянского района является село  Котельниково.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 состав территории Котельниковского сельсовета Обоянского района входят следующие населенные пункты: с. Котельниково, х.  Дрозды,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х,Тачилина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Пасека, с.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Полукотельниково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д.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Потопахино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х.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Сергеевский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х.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Задолженский,х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Ильиновский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с. Малые-Крюки, х. Крючок, х.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Верстковое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х.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Бикет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х. Успеновка</a:t>
            </a:r>
            <a:r>
              <a:rPr lang="ru-RU" b="1" dirty="0" smtClean="0"/>
              <a:t> 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66800" y="3657600"/>
            <a:ext cx="7391400" cy="2895600"/>
          </a:xfrm>
          <a:prstGeom prst="roundRect">
            <a:avLst>
              <a:gd name="adj" fmla="val 1728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Муниципальное образование «Котельниковский сельсовет» Обоянского района  с северной  стороны граничит с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Медвенским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  районом, с  севера- восточной  стороны  граничит  с 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Пристенским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  районом, с  юга- восточной  стороны  граничит с МО  «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Рудавский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  сельсовет», с  юго-западной  стороны  граничит  с  МО «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Быкановский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  сельсовет»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ПЛОЩАДЬ – 141,33 КМ</a:t>
            </a:r>
            <a:r>
              <a:rPr lang="ru-RU" b="1" cap="all" baseline="300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endParaRPr lang="ru-RU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43000" y="381000"/>
            <a:ext cx="6934200" cy="6858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ЧТО ТАКОЕ БЮДЖЕТ?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828800" y="1371600"/>
            <a:ext cx="5334000" cy="1676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БЮДЖЕТ</a:t>
            </a:r>
          </a:p>
          <a:p>
            <a:pPr algn="ctr"/>
            <a:r>
              <a:rPr lang="ru-RU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форма образования и расходования денежных  средств, предназначенных для финансового обеспечения задач и функций государства и местного самоуправления, или проще говоря – это план доходов и расходов на определенный период</a:t>
            </a:r>
            <a:endParaRPr lang="ru-RU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" y="4267200"/>
            <a:ext cx="2667000" cy="16004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Поступающие в бюджет денежные средства (налоги  юридических и физических лиц, штрафы, административные платежи и сборы, финансовая помощь)</a:t>
            </a:r>
            <a:endParaRPr lang="ru-RU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48400" y="4267200"/>
            <a:ext cx="2438400" cy="246221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Выплачиваемые из бюджета денежные средства (социальные выплаты населению, содержание государственных учреждений (образование, здравоохранение и другие), капитальное строительство и другие)</a:t>
            </a:r>
            <a:endParaRPr lang="ru-RU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914400" y="3124200"/>
            <a:ext cx="2362200" cy="685800"/>
          </a:xfrm>
          <a:prstGeom prst="wedgeRoundRectCallout">
            <a:avLst>
              <a:gd name="adj1" fmla="val -19694"/>
              <a:gd name="adj2" fmla="val 103023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ДОХОДЫ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6096000" y="3124200"/>
            <a:ext cx="2286000" cy="685800"/>
          </a:xfrm>
          <a:prstGeom prst="wedgeRoundRectCallout">
            <a:avLst>
              <a:gd name="adj1" fmla="val -20833"/>
              <a:gd name="adj2" fmla="val 101003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РАСХОДЫ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19200" y="457200"/>
            <a:ext cx="6781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ОСНОВНЫЕ ХАРАКТЕРИСТИКИ БЮДЖЕТА</a:t>
            </a:r>
            <a:endParaRPr lang="ru-RU" sz="32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33600" y="1600200"/>
            <a:ext cx="487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ДОХОДЫ</a:t>
            </a:r>
            <a:r>
              <a:rPr lang="ru-RU" dirty="0" smtClean="0">
                <a:solidFill>
                  <a:schemeClr val="bg2"/>
                </a:solidFill>
              </a:rPr>
              <a:t> </a:t>
            </a:r>
            <a:r>
              <a:rPr lang="ru-RU" dirty="0" smtClean="0"/>
              <a:t>– </a:t>
            </a: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РАСХОДЫ</a:t>
            </a:r>
            <a:r>
              <a:rPr lang="ru-RU" dirty="0" smtClean="0"/>
              <a:t> = 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ДЕФИЦИТ</a:t>
            </a:r>
            <a:endParaRPr lang="ru-RU" dirty="0" smtClean="0"/>
          </a:p>
          <a:p>
            <a:pPr algn="ctr"/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(ПРОФИЦИТ)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90600" y="2895600"/>
            <a:ext cx="7086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ДЕФИЦИТ</a:t>
            </a:r>
            <a:r>
              <a:rPr lang="ru-RU" dirty="0" smtClean="0"/>
              <a:t> – превышение расходов над доходами</a:t>
            </a:r>
          </a:p>
          <a:p>
            <a:pPr algn="ctr"/>
            <a:r>
              <a:rPr lang="ru-RU" dirty="0" smtClean="0"/>
              <a:t>(принимается решение об источниках покрытия дефицита – использовать остатки, взять в долг)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066800" y="4572000"/>
            <a:ext cx="701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ПРОФИЦИТ</a:t>
            </a:r>
            <a:r>
              <a:rPr lang="ru-RU" dirty="0" smtClean="0"/>
              <a:t> – превышение доходов над расходами</a:t>
            </a:r>
          </a:p>
          <a:p>
            <a:pPr algn="ctr"/>
            <a:r>
              <a:rPr lang="ru-RU" dirty="0" smtClean="0"/>
              <a:t>(принимается решение об использовании доходов – накапливать резервы, остатки, погашать долг)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381000"/>
            <a:ext cx="6248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ИСПОЛНЕНИЕ ДОХОДНОЙ ЧАСТИ БЮДЖЕТА КОТЕЛЬНИКОВСКОГО СЕЛЬСОВЕТА ЗА 2018 ГОД (СОБСТВЕННЫЕ ДОХОДЫ)</a:t>
            </a:r>
            <a:endParaRPr lang="ru-RU" sz="2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609600" y="1752600"/>
          <a:ext cx="81534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381000"/>
            <a:ext cx="6248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ИСПОЛНЕНИЕ ДОХОДНОЙ ЧАСТИ БЮДЖЕТА КОТЕЛЬНИКОВСКОГО СЕЛЬСОВЕТА ЗА 2018 ГОД (безвозмездные поступления)</a:t>
            </a:r>
            <a:endParaRPr lang="ru-RU" sz="2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609600" y="1752600"/>
          <a:ext cx="81534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152400"/>
            <a:ext cx="807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ИСПОЛНИЕ БЮДЖЕТА КОТЕЛЬНИКОВСКОГО СЕЛЬСОВЕТА ПО РАСХОДАМ ЗА 2018 ГОД.</a:t>
            </a:r>
            <a:endParaRPr lang="ru-RU" sz="2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graphicFrame>
        <p:nvGraphicFramePr>
          <p:cNvPr id="17" name="Диаграмма 16"/>
          <p:cNvGraphicFramePr/>
          <p:nvPr/>
        </p:nvGraphicFramePr>
        <p:xfrm>
          <a:off x="381000" y="1397000"/>
          <a:ext cx="86106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533400" y="1143000"/>
            <a:ext cx="8565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тыс. руб.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533400"/>
            <a:ext cx="7086600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АДМИНИСТРАЦИЯ КОТЕЛЬНИКОВСКОГО СЕЛЬСОВЕТА ОБОЯНСКОГО РАЙОНА КУРСКОЙ ОБЛАСТИ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62000" y="1828800"/>
            <a:ext cx="7848600" cy="33239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Глава Котельниковского сельсовета – Лукьянчиков Александр Григорьевич</a:t>
            </a: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Зам. главы администрации – </a:t>
            </a:r>
            <a:r>
              <a:rPr lang="ru-RU" sz="1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Сойникова</a:t>
            </a:r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Людмила Алексеевна</a:t>
            </a: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Ведущий специалист-эксперт – Лахтин Сергей Викторович</a:t>
            </a:r>
          </a:p>
          <a:p>
            <a:pPr algn="ctr"/>
            <a:endParaRPr lang="ru-RU" sz="1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Контактная информация для взаимодействия:</a:t>
            </a: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306247, Курская обл., Обоянский р-н., с. Котельниково, ул. Центральная, д. 16</a:t>
            </a: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Тел. 8 (47141) 3-34-32</a:t>
            </a: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Тел./факс 8 (47141) 3-34-44</a:t>
            </a:r>
          </a:p>
          <a:p>
            <a:pPr algn="ctr"/>
            <a:r>
              <a:rPr lang="en-US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Email: </a:t>
            </a:r>
            <a:r>
              <a:rPr lang="en-US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2"/>
              </a:rPr>
              <a:t>kotelnikovo.sovet@mail.ru</a:t>
            </a:r>
            <a:endParaRPr lang="en-US" sz="1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en-US" sz="1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График работы:</a:t>
            </a: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Понедельник – пятница с 08:00 до 17:00</a:t>
            </a: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Суббота, воскресенье  - выходные дни</a:t>
            </a:r>
          </a:p>
          <a:p>
            <a:endParaRPr lang="ru-RU" sz="1400" dirty="0" smtClean="0"/>
          </a:p>
          <a:p>
            <a:endParaRPr lang="ru-RU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516</TotalTime>
  <Words>368</Words>
  <Application>Microsoft Office PowerPoint</Application>
  <PresentationFormat>Экран (4:3)</PresentationFormat>
  <Paragraphs>46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54</cp:revision>
  <dcterms:created xsi:type="dcterms:W3CDTF">2018-11-15T07:27:16Z</dcterms:created>
  <dcterms:modified xsi:type="dcterms:W3CDTF">2019-06-05T06:24:37Z</dcterms:modified>
</cp:coreProperties>
</file>