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100" dirty="0" smtClean="0"/>
                      <a:t>45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100" smtClean="0"/>
                      <a:t>5</a:t>
                    </a:r>
                    <a:r>
                      <a:rPr lang="ru-RU" smtClean="0"/>
                      <a:t>4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Налог. дох.</c:v>
                </c:pt>
                <c:pt idx="1">
                  <c:v>Неналог. дох</c:v>
                </c:pt>
                <c:pt idx="2">
                  <c:v>Безвозмезд. поступ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87</c:v>
                </c:pt>
                <c:pt idx="1">
                  <c:v>1</c:v>
                </c:pt>
                <c:pt idx="2">
                  <c:v>54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8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8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800"/>
            </a:pPr>
            <a:endParaRPr lang="ru-RU"/>
          </a:p>
        </c:txPr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100" dirty="0" smtClean="0"/>
                      <a:t>76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100" dirty="0" smtClean="0"/>
                      <a:t>23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Налог. дох.</c:v>
                </c:pt>
                <c:pt idx="1">
                  <c:v>Неналог. дох</c:v>
                </c:pt>
                <c:pt idx="2">
                  <c:v>Безвозмезд. поступ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87</c:v>
                </c:pt>
                <c:pt idx="1">
                  <c:v>1</c:v>
                </c:pt>
                <c:pt idx="2">
                  <c:v>54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8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8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800"/>
            </a:pPr>
            <a:endParaRPr lang="ru-RU"/>
          </a:p>
        </c:txPr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dirty="0" smtClean="0"/>
              <a:t>2022 </a:t>
            </a:r>
            <a:r>
              <a:rPr lang="ru-RU" dirty="0"/>
              <a:t>год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100" dirty="0" smtClean="0"/>
                      <a:t>77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100" dirty="0" smtClean="0"/>
                      <a:t>22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Налог. дох.</c:v>
                </c:pt>
                <c:pt idx="1">
                  <c:v>Неналог. дох</c:v>
                </c:pt>
                <c:pt idx="2">
                  <c:v>Безвозмезд. поступ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87</c:v>
                </c:pt>
                <c:pt idx="1">
                  <c:v>1</c:v>
                </c:pt>
                <c:pt idx="2">
                  <c:v>54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8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8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800"/>
            </a:pPr>
            <a:endParaRPr lang="ru-RU"/>
          </a:p>
        </c:txPr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25"/>
          <c:dPt>
            <c:idx val="0"/>
            <c:explosion val="16"/>
          </c:dPt>
          <c:dPt>
            <c:idx val="1"/>
            <c:explosion val="0"/>
          </c:dPt>
          <c:dPt>
            <c:idx val="4"/>
            <c:explosion val="4"/>
          </c:dPt>
          <c:dPt>
            <c:idx val="5"/>
            <c:explosion val="6"/>
          </c:dPt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51</c:v>
                </c:pt>
                <c:pt idx="1">
                  <c:v>2</c:v>
                </c:pt>
                <c:pt idx="2">
                  <c:v>4.0000000000000015E-2</c:v>
                </c:pt>
                <c:pt idx="3">
                  <c:v>2.0000000000000007E-2</c:v>
                </c:pt>
                <c:pt idx="4">
                  <c:v>4</c:v>
                </c:pt>
                <c:pt idx="5">
                  <c:v>43</c:v>
                </c:pt>
                <c:pt idx="6">
                  <c:v>2.0000000000000007E-2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1428571428571425E-2"/>
          <c:y val="0.35882605583392996"/>
          <c:w val="0.86904761904761929"/>
          <c:h val="0.565416368408494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</c:v>
                </c:pt>
                <c:pt idx="3">
                  <c:v>Кв. 4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52</c:v>
                </c:pt>
                <c:pt idx="1">
                  <c:v>3</c:v>
                </c:pt>
                <c:pt idx="2">
                  <c:v>7.0000000000000021E-2</c:v>
                </c:pt>
                <c:pt idx="3">
                  <c:v>4.0000000000000015E-2</c:v>
                </c:pt>
                <c:pt idx="4">
                  <c:v>2</c:v>
                </c:pt>
                <c:pt idx="5">
                  <c:v>40</c:v>
                </c:pt>
                <c:pt idx="6">
                  <c:v>4.0000000000000015E-2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2022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2499737532808418E-2"/>
          <c:y val="0.30275134086500055"/>
          <c:w val="0.84166719160104986"/>
          <c:h val="0.571055574574917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explosion val="13"/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51</c:v>
                </c:pt>
                <c:pt idx="1">
                  <c:v>3</c:v>
                </c:pt>
                <c:pt idx="2">
                  <c:v>7.0000000000000021E-2</c:v>
                </c:pt>
                <c:pt idx="3">
                  <c:v>4.0000000000000015E-2</c:v>
                </c:pt>
                <c:pt idx="4">
                  <c:v>1</c:v>
                </c:pt>
                <c:pt idx="5">
                  <c:v>48</c:v>
                </c:pt>
                <c:pt idx="6">
                  <c:v>4.0000000000000015E-2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2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kotelnikovo.sovet@mail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1905000"/>
            <a:ext cx="800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БЮДЖЕТ ДЛЯ ГРАЖДАН</a:t>
            </a:r>
          </a:p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РЕШЕНИЯ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СОБРАНИЯ ДЕПУТАТОВ КОТЕЛЬНИКОВСКОГО СЕЛЬСОВЕТАОБОЯНСКОГО РАЙОНА КУРСКОЙ ОБЛАСТИ 2 СОЗЫВА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№ 51/136 от 24.12.2019 г. «О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БЮДЖЕТЕ КОТЕЛЬНИКОВСКОГО СЕЛЬСОВЕТА ОБОЯНСКОГО РАЙОНА КУРСКОЙ ОБЛАСТИ НА 2020 ГОД И ПЛАНОВЫЙ ПЕРИОД 2021 И 2022 ГОДЫ»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28600" y="1371600"/>
          <a:ext cx="2667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3048000" y="1371600"/>
          <a:ext cx="2667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6019800" y="1371600"/>
          <a:ext cx="2667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304800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СТРУКТУРА ДОХОДОВ  БЮДЖЕТА  КОТЕЛЬНИКОВСКОГО СЕЛЬСОВЕТА В 2019 ГОДУ И НА ПЛАНОВЫЙ ПЕРИОД 2020 И 2021 ГОДОВ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457200"/>
            <a:ext cx="6324600" cy="9233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РАСХОДЫ БЮДЖЕТА ПО ОСНОВНЫМ ФУНКЦИЯМ АДМИНИСТРАЦИИ КОТЕЛЬНИКОВСКОГО СЕЛЬСОВЕТА ОБОЯНСКОГО РАЙОНА КУРСКОЙ ОБЛАСТИ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133600"/>
            <a:ext cx="8305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ОБЩЕГОСУДАРСТВЕННЫЕ ВОПРОСЫ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438400"/>
            <a:ext cx="81534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НАЦИОНАЛЬНАЯ ОБОРОНА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743200"/>
            <a:ext cx="7924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НАЦИОНАЛЬНАЯ БЕЗОПАСНОСТЬ И ПРАВООХРАНИТЕЛЬНАЯ ДЕЯТЕЛЬНОСТЬ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048000"/>
            <a:ext cx="7467600" cy="381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НАЦИОНАЛЬНАЯ ЭКОНОМИКА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352800"/>
            <a:ext cx="73152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ЖИЛИЩНО-КОММУНАЛЬНОЕ ХОЗЯЙСТВО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657600"/>
            <a:ext cx="6019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КУЛЬТУРА, КИНЕМОТОГРАФИЯ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3962400"/>
            <a:ext cx="5638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ФИЗИЧЕСКАЯ КУЛЬТУРА И СПОРТ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7244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0772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СТРУКТУРА РАСХОДОВ БЮДЖЕТА КОТЕЛЬНИКОВСКОГО СЕЛЬСОВЕТА ОБОЯНСКОГО РАЙОНА КУРСКОЙ ОБЛАСТИ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" y="1397000"/>
          <a:ext cx="88392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234440"/>
                <a:gridCol w="883920"/>
                <a:gridCol w="883920"/>
                <a:gridCol w="883920"/>
                <a:gridCol w="883920"/>
                <a:gridCol w="883920"/>
                <a:gridCol w="883920"/>
                <a:gridCol w="883920"/>
                <a:gridCol w="883920"/>
              </a:tblGrid>
              <a:tr h="66357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РАЗДЕЛ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НАИМЕНОВАНИЕ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2019 ГОД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ДОЛЯ</a:t>
                      </a:r>
                      <a:r>
                        <a:rPr lang="ru-RU" sz="800" baseline="0" dirty="0" smtClean="0"/>
                        <a:t> В ОБЩЕМ ОБЪЕМЕ РАСХОДОВ %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2020 ГОД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ДОЛЯ</a:t>
                      </a:r>
                      <a:r>
                        <a:rPr lang="ru-RU" sz="800" baseline="0" dirty="0" smtClean="0"/>
                        <a:t> В ОБЩЕМ ОБЪЕМЕ РАСХОДОВ %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2021 ГОД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ДОЛЯ</a:t>
                      </a:r>
                      <a:r>
                        <a:rPr lang="ru-RU" sz="800" baseline="0" dirty="0" smtClean="0"/>
                        <a:t> В ОБЩЕМ ОБЪЕМЕ РАСХОДОВ %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2022 ГОД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ДОЛЯ</a:t>
                      </a:r>
                      <a:r>
                        <a:rPr lang="ru-RU" sz="800" baseline="0" dirty="0" smtClean="0"/>
                        <a:t> В ОБЩЕМ ОБЪЕМЕ РАСХОДОВ %</a:t>
                      </a:r>
                      <a:endParaRPr lang="ru-RU" sz="800" dirty="0"/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ВСЕГО</a:t>
                      </a:r>
                      <a:endParaRPr lang="ru-RU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8076,1</a:t>
                      </a:r>
                      <a:endParaRPr lang="ru-RU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100</a:t>
                      </a:r>
                      <a:endParaRPr lang="ru-RU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6233,7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100</a:t>
                      </a:r>
                      <a:endParaRPr lang="ru-RU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3124,8</a:t>
                      </a:r>
                      <a:endParaRPr lang="ru-RU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100</a:t>
                      </a:r>
                      <a:endParaRPr lang="ru-RU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3134,3</a:t>
                      </a:r>
                      <a:endParaRPr lang="ru-RU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100</a:t>
                      </a:r>
                      <a:endParaRPr lang="ru-RU" sz="800" b="1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Общегосударственные расходы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3326,0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41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3596,5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58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1485,4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52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1413,4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51</a:t>
                      </a:r>
                      <a:endParaRPr lang="ru-RU" sz="800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02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Национальная оборона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77,8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80,8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81,0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81,0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3</a:t>
                      </a:r>
                      <a:endParaRPr lang="ru-RU" sz="800" dirty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03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Национальная безопасность</a:t>
                      </a:r>
                      <a:r>
                        <a:rPr lang="ru-RU" sz="800" baseline="0" dirty="0" smtClean="0"/>
                        <a:t> и правоохранительная деятельность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0,04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0,07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0,07</a:t>
                      </a:r>
                      <a:endParaRPr lang="ru-RU" sz="8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04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Национальная</a:t>
                      </a:r>
                      <a:r>
                        <a:rPr lang="ru-RU" sz="800" baseline="0" dirty="0" smtClean="0"/>
                        <a:t> экономика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105,0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0,04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0,04</a:t>
                      </a:r>
                      <a:endParaRPr lang="ru-RU" sz="8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05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Жилищно-коммунальное хозяйство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729,8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9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13,3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50,0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25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</a:t>
                      </a:r>
                      <a:endParaRPr lang="ru-RU" sz="800" dirty="0"/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08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Культура</a:t>
                      </a:r>
                      <a:r>
                        <a:rPr lang="ru-RU" sz="800" baseline="0" dirty="0" smtClean="0"/>
                        <a:t>, кинематография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3334,2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41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2539,0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40,7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1504,4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40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1504,4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48</a:t>
                      </a:r>
                      <a:endParaRPr lang="ru-RU" sz="8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Физическая культура</a:t>
                      </a:r>
                      <a:r>
                        <a:rPr lang="ru-RU" sz="800" baseline="0" dirty="0" smtClean="0"/>
                        <a:t> и спорт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1,0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0,04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</a:t>
                      </a:r>
                      <a:endParaRPr lang="ru-RU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0,04</a:t>
                      </a:r>
                      <a:endParaRPr lang="ru-RU" sz="8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04800"/>
            <a:ext cx="70104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СТРУКТУРА РАСХОДОВ БЮДЖЕТА КОТЕЛЬНИКОВСКОГО СЕЛЬСОВЕТА ОБОЯНСКОГО РАЙОНА КУРСКОЙ ОБЛАСТИ НА 2019 ГОД И ПЛАНОВЫЙ ПЕРИОД 2020 И 2021 ГОДОВ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81000" y="2209800"/>
          <a:ext cx="23622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352800" y="2286000"/>
          <a:ext cx="2133600" cy="16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6172200" y="2286000"/>
          <a:ext cx="1905000" cy="175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971800" y="4800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971800" y="4953000"/>
            <a:ext cx="76200" cy="76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971800" y="5105400"/>
            <a:ext cx="76200" cy="76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971800" y="52578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71800" y="5410200"/>
            <a:ext cx="76200" cy="76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971800" y="5562600"/>
            <a:ext cx="76200" cy="76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971800" y="5715000"/>
            <a:ext cx="76200" cy="76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200400" y="4724400"/>
            <a:ext cx="2438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Общегосударственные расходы</a:t>
            </a:r>
            <a:endParaRPr lang="ru-RU" sz="800" dirty="0"/>
          </a:p>
        </p:txBody>
      </p:sp>
      <p:sp>
        <p:nvSpPr>
          <p:cNvPr id="16" name="TextBox 15"/>
          <p:cNvSpPr txBox="1"/>
          <p:nvPr/>
        </p:nvSpPr>
        <p:spPr>
          <a:xfrm>
            <a:off x="3200400" y="4876800"/>
            <a:ext cx="1752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Национальная оборона</a:t>
            </a:r>
            <a:endParaRPr lang="ru-RU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3200400" y="5029200"/>
            <a:ext cx="3962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Национальная безопасность и правоохранительная деятельность</a:t>
            </a:r>
            <a:endParaRPr lang="ru-RU" sz="800" dirty="0"/>
          </a:p>
        </p:txBody>
      </p:sp>
      <p:sp>
        <p:nvSpPr>
          <p:cNvPr id="18" name="TextBox 17"/>
          <p:cNvSpPr txBox="1"/>
          <p:nvPr/>
        </p:nvSpPr>
        <p:spPr>
          <a:xfrm>
            <a:off x="3200400" y="5334000"/>
            <a:ext cx="2819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Жилищно-коммунальное хозяйство</a:t>
            </a:r>
            <a:endParaRPr lang="ru-RU" sz="800" dirty="0"/>
          </a:p>
        </p:txBody>
      </p:sp>
      <p:sp>
        <p:nvSpPr>
          <p:cNvPr id="19" name="TextBox 18"/>
          <p:cNvSpPr txBox="1"/>
          <p:nvPr/>
        </p:nvSpPr>
        <p:spPr>
          <a:xfrm>
            <a:off x="3200400" y="5181600"/>
            <a:ext cx="1828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Национальная экономика</a:t>
            </a:r>
            <a:endParaRPr lang="ru-RU" sz="800" dirty="0"/>
          </a:p>
        </p:txBody>
      </p:sp>
      <p:sp>
        <p:nvSpPr>
          <p:cNvPr id="20" name="TextBox 19"/>
          <p:cNvSpPr txBox="1"/>
          <p:nvPr/>
        </p:nvSpPr>
        <p:spPr>
          <a:xfrm>
            <a:off x="3200400" y="548640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Культура, кинематография</a:t>
            </a:r>
            <a:endParaRPr lang="ru-RU" sz="800" dirty="0"/>
          </a:p>
        </p:txBody>
      </p:sp>
      <p:sp>
        <p:nvSpPr>
          <p:cNvPr id="21" name="TextBox 20"/>
          <p:cNvSpPr txBox="1"/>
          <p:nvPr/>
        </p:nvSpPr>
        <p:spPr>
          <a:xfrm>
            <a:off x="3200400" y="5638800"/>
            <a:ext cx="228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Физическая культура и спорт</a:t>
            </a:r>
            <a:endParaRPr lang="ru-RU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33400"/>
            <a:ext cx="70866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АДМИНИСТРАЦИЯ КОТЕЛЬНИКОВСКОГО СЕЛЬСОВЕТА ОБОЯНСКОГО РАЙОНА КУРСКОЙ ОБЛАСТИ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828800"/>
            <a:ext cx="7848600" cy="33239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Глава Котельниковского сельсовета – Лукьянчиков Александр Григорьевич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Зам. главы администрации – </a:t>
            </a:r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Сойникова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Людмила Алексеевна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Ведущий специалист-эксперт – Лахтин Сергей Викторович</a:t>
            </a:r>
          </a:p>
          <a:p>
            <a:pPr algn="ctr"/>
            <a:endParaRPr lang="ru-RU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Контактная информация для взаимодействия: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306247, Курская обл., Обоянский р-н., с. Котельниково, ул. Центральная, д. 16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Тел. 8 (47141) 3-34-32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Тел./факс 8 (47141) 3-34-44</a:t>
            </a:r>
          </a:p>
          <a:p>
            <a:pPr algn="ctr"/>
            <a:r>
              <a:rPr lang="en-US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Email: </a:t>
            </a:r>
            <a:r>
              <a:rPr lang="en-US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/>
              </a:rPr>
              <a:t>kotelnikovo.sovet@mail.ru</a:t>
            </a:r>
            <a:endParaRPr lang="en-US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en-US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График работы: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Понедельник – пятница с 08:00 до 17:00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Суббота, воскресенье  - выходные дни</a:t>
            </a:r>
          </a:p>
          <a:p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83" y="304800"/>
            <a:ext cx="83018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такое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граждан?</a:t>
            </a:r>
            <a:endParaRPr lang="ru-RU" sz="4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90800" y="1143000"/>
            <a:ext cx="4114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 для граждан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191000" y="2133600"/>
            <a:ext cx="838200" cy="167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4600" y="3962400"/>
            <a:ext cx="42672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Это упрощенная версия бюджетного документа, которая использует неформальный язык и доступные форматы, чтобы облегчить для граждан понимание бюджета. Он содержит информационно-аналитический материал, доступный для широкого круга неподготовленных пользователей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83058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МУНИЦИПАЛЬНОЕ ОБРАЗОВАНИЕ «КОТЕЛЬНИКОВСКИЙ СЕЛЬСОВЕТ» ОБОЯНСКОГО РЙОНА КУРСКОЙ ОБЛАСТИ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14400" y="1066800"/>
            <a:ext cx="7620000" cy="2362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Административным центром Котельниковского сельсовета Обоянского района является село  Котельниково.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состав территории Котельниковского сельсовета Обоянского района входят следующие населенные пункты: с. Котельниково, х.  Дрозды,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х,Тачилина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Пасека, с.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Полукотельниково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д.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Потопахино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х.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Сергеевский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х.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Задолженский,х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Ильиновский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с. Малые-Крюки, х. Крючок, х.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Верстковое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х.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Бикет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х. Успеновка</a:t>
            </a:r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66800" y="3657600"/>
            <a:ext cx="7391400" cy="2895600"/>
          </a:xfrm>
          <a:prstGeom prst="roundRect">
            <a:avLst>
              <a:gd name="adj" fmla="val 1728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Муниципальное образование «Котельниковский сельсовет» Обоянского района  с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сверной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 стороны граничит с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Медвенским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 районом, с  севера- восточной  стороны  граничит  с 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Пристенским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 районом, с  юга- восточной  стороны  граничит с МО  «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Рудавский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 сельсовет», с  юго-западной  стороны  граничит  с  МО «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Быкановский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 сельсовет»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ПЛОЩАДЬ – 141,33 КМ</a:t>
            </a:r>
            <a:r>
              <a:rPr lang="ru-RU" b="1" cap="all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3000" y="381000"/>
            <a:ext cx="6934200" cy="685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ЧТО ТАКОЕ БЮДЖЕТ?</a:t>
            </a:r>
            <a:endParaRPr lang="ru-RU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28800" y="1371600"/>
            <a:ext cx="5334000" cy="1676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</a:p>
          <a:p>
            <a:pPr algn="ctr"/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форма образования и расходования денежных  средств, предназначенных для финансового обеспечения задач и функций государства и местного самоуправления, или проще говоря – это план доходов и расходов на определенный период</a:t>
            </a:r>
            <a:endParaRPr lang="ru-RU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267200"/>
            <a:ext cx="2667000" cy="160043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Поступающие в бюджет денежные средства (налоги  юридических и физических лиц, штрафы, административные платежи и сборы, финансовая помощь)</a:t>
            </a:r>
            <a:endParaRPr lang="ru-RU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8400" y="4267200"/>
            <a:ext cx="2438400" cy="246221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Выплачиваемые из бюджета денежные средства (социальные выплаты населению, содержание государственных учреждений (образование, здравоохранение и другие), капитальное строительство и другие)</a:t>
            </a:r>
            <a:endParaRPr lang="ru-RU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914400" y="3124200"/>
            <a:ext cx="2362200" cy="685800"/>
          </a:xfrm>
          <a:prstGeom prst="wedgeRoundRectCallout">
            <a:avLst>
              <a:gd name="adj1" fmla="val -19694"/>
              <a:gd name="adj2" fmla="val 103023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ДОХОДЫ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6096000" y="3124200"/>
            <a:ext cx="2286000" cy="685800"/>
          </a:xfrm>
          <a:prstGeom prst="wedgeRoundRectCallout">
            <a:avLst>
              <a:gd name="adj1" fmla="val -20833"/>
              <a:gd name="adj2" fmla="val 101003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РАСХОДЫ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457200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ОСНОВНЫЕ ХАРАКТЕРИСТИКИ БЮДЖЕТА</a:t>
            </a:r>
            <a:endParaRPr lang="ru-RU" sz="32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16002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ДОХОДЫ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РАСХОДЫ</a:t>
            </a:r>
            <a:r>
              <a:rPr lang="ru-RU" dirty="0" smtClean="0"/>
              <a:t> =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ДЕФИЦИТ</a:t>
            </a:r>
            <a:endParaRPr lang="ru-RU" dirty="0" smtClean="0"/>
          </a:p>
          <a:p>
            <a:pPr algn="ctr"/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(ПРОФИЦИТ)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8956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ДЕФИЦИТ</a:t>
            </a:r>
            <a:r>
              <a:rPr lang="ru-RU" dirty="0" smtClean="0"/>
              <a:t> – превышение расходов над доходами</a:t>
            </a:r>
          </a:p>
          <a:p>
            <a:pPr algn="ctr"/>
            <a:r>
              <a:rPr lang="ru-RU" dirty="0" smtClean="0"/>
              <a:t>(принимается решение об источниках покрытия дефицита – использовать остатки, взять в долг)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4572000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ПРОФИЦИТ</a:t>
            </a:r>
            <a:r>
              <a:rPr lang="ru-RU" dirty="0" smtClean="0"/>
              <a:t> – превышение доходов над расходами</a:t>
            </a:r>
          </a:p>
          <a:p>
            <a:pPr algn="ctr"/>
            <a:r>
              <a:rPr lang="ru-RU" dirty="0" smtClean="0"/>
              <a:t>(принимается решение об использовании доходов – накапливать резервы, остатки, погашать долг)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81000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ОСНОВНЫЕ ХАРАКТЕРИСТИКИ БЮДЖЕТА КОТЕЛЬНИКОВСКОГО СЕЛЬСОВЕТА ОБОЯНСКОГО РАОЙОНА КУРСКОЙ ОБЛАСТИ НА 2019 ГОД И ПЛАНОВЫЙ ПЕРИОД 2020 И 2021 ГОДОВ</a:t>
            </a:r>
            <a:endParaRPr lang="ru-RU" sz="2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2286000"/>
          <a:ext cx="6096000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период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/>
                        <a:t>2020</a:t>
                      </a:r>
                      <a:endParaRPr lang="ru-R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/>
                        <a:t>2021</a:t>
                      </a:r>
                      <a:endParaRPr lang="ru-R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/>
                        <a:t>2022</a:t>
                      </a:r>
                      <a:endParaRPr lang="ru-RU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 – 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6223,7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3124,8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3134,3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налоговые, неналоговые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2095,8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2098,9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2106,5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безвозмездные поступления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4137,9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1025,9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1027,8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Расходы</a:t>
                      </a:r>
                      <a:r>
                        <a:rPr lang="ru-RU" sz="1400" baseline="0" dirty="0" smtClean="0"/>
                        <a:t> - 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6233,7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3124,8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3134,3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Профицит</a:t>
                      </a:r>
                      <a:r>
                        <a:rPr lang="ru-RU" sz="1400" dirty="0" smtClean="0"/>
                        <a:t>,</a:t>
                      </a:r>
                    </a:p>
                    <a:p>
                      <a:r>
                        <a:rPr lang="ru-RU" sz="1400" dirty="0" smtClean="0"/>
                        <a:t>Дефицит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0,00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0,00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0,00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34200" y="2057400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Тыс. руб.</a:t>
            </a:r>
            <a:endParaRPr lang="ru-RU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ДОХОДЫ БЮДЖЕТА КОТЕЛЬНИКОВСКОГО СЕЛЬСОВЕТА ОБОЯНСКОГО РАЙОНА КУРСКОЙ ОБЛАСТИ</a:t>
            </a:r>
            <a:endParaRPr lang="ru-RU" sz="2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581400" y="2971800"/>
            <a:ext cx="2209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ДОХОДЫ</a:t>
            </a:r>
            <a:endParaRPr lang="ru-RU" sz="24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19200" y="4038600"/>
            <a:ext cx="2057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Безвозмездные поступления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3200400" y="3962400"/>
            <a:ext cx="4572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ьная выноска 7"/>
          <p:cNvSpPr/>
          <p:nvPr/>
        </p:nvSpPr>
        <p:spPr>
          <a:xfrm>
            <a:off x="152400" y="2362200"/>
            <a:ext cx="2286000" cy="1374648"/>
          </a:xfrm>
          <a:prstGeom prst="wedgeEllipseCallout">
            <a:avLst>
              <a:gd name="adj1" fmla="val 40932"/>
              <a:gd name="adj2" fmla="val 7274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Средства федерального, областного, районного бюджетов, поступления от государственных (муниципальных) организаций, а также перечисления физических и юридических лиц</a:t>
            </a:r>
            <a:endParaRPr lang="ru-RU" sz="8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81400" y="1219200"/>
            <a:ext cx="2286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Налоговые доходы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>
            <a:stCxn id="10" idx="2"/>
            <a:endCxn id="4" idx="0"/>
          </p:cNvCxnSpPr>
          <p:nvPr/>
        </p:nvCxnSpPr>
        <p:spPr>
          <a:xfrm flipH="1">
            <a:off x="4686300" y="2438400"/>
            <a:ext cx="381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ьная выноска 18"/>
          <p:cNvSpPr/>
          <p:nvPr/>
        </p:nvSpPr>
        <p:spPr>
          <a:xfrm>
            <a:off x="6858000" y="1219200"/>
            <a:ext cx="1905000" cy="1066800"/>
          </a:xfrm>
          <a:prstGeom prst="wedgeEllipseCallout">
            <a:avLst>
              <a:gd name="adj1" fmla="val -91892"/>
              <a:gd name="adj2" fmla="val 871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Доходы от предусмотренных законодательством РФ налогов и сборов</a:t>
            </a:r>
            <a:endParaRPr lang="ru-RU" sz="8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48400" y="4114800"/>
            <a:ext cx="2133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Неналоговые доходы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5715000" y="3962400"/>
            <a:ext cx="533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ьная выноска 23"/>
          <p:cNvSpPr/>
          <p:nvPr/>
        </p:nvSpPr>
        <p:spPr>
          <a:xfrm>
            <a:off x="3657600" y="5334000"/>
            <a:ext cx="2057400" cy="914400"/>
          </a:xfrm>
          <a:prstGeom prst="wedgeEllipseCallout">
            <a:avLst>
              <a:gd name="adj1" fmla="val 74156"/>
              <a:gd name="adj2" fmla="val -5514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Доходы от использования муниципального имущества</a:t>
            </a:r>
            <a:endParaRPr lang="ru-RU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4800" y="758363"/>
          <a:ext cx="8686800" cy="5490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609600"/>
                <a:gridCol w="914400"/>
                <a:gridCol w="965200"/>
                <a:gridCol w="965200"/>
                <a:gridCol w="965200"/>
                <a:gridCol w="965200"/>
                <a:gridCol w="965200"/>
                <a:gridCol w="965200"/>
              </a:tblGrid>
              <a:tr h="681124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Наименование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2019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Доля в</a:t>
                      </a:r>
                      <a:r>
                        <a:rPr lang="ru-RU" sz="1000" baseline="0" dirty="0" smtClean="0"/>
                        <a:t> общем объеме доходов, %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2020 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Доля в</a:t>
                      </a:r>
                      <a:r>
                        <a:rPr lang="ru-RU" sz="1000" baseline="0" dirty="0" smtClean="0"/>
                        <a:t> общем объеме доходов, %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2021 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Доля в</a:t>
                      </a:r>
                      <a:r>
                        <a:rPr lang="ru-RU" sz="1000" baseline="0" dirty="0" smtClean="0"/>
                        <a:t> общем объеме доходов, %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2022 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Доля в</a:t>
                      </a:r>
                      <a:r>
                        <a:rPr lang="ru-RU" sz="1000" baseline="0" dirty="0" smtClean="0"/>
                        <a:t> общем объеме доходов, %</a:t>
                      </a:r>
                      <a:endParaRPr lang="ru-RU" sz="1000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Доходы,</a:t>
                      </a:r>
                      <a:r>
                        <a:rPr lang="ru-RU" sz="1000" b="1" baseline="0" dirty="0" smtClean="0"/>
                        <a:t> всего</a:t>
                      </a:r>
                    </a:p>
                    <a:p>
                      <a:r>
                        <a:rPr lang="ru-RU" sz="1000" b="1" baseline="0" dirty="0" smtClean="0"/>
                        <a:t>в т.ч.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2198,5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2096,0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2099,1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2106,6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</a:t>
                      </a:r>
                      <a:endParaRPr lang="ru-RU" sz="1000" b="1" dirty="0"/>
                    </a:p>
                  </a:txBody>
                  <a:tcPr/>
                </a:tc>
              </a:tr>
              <a:tr h="266527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Налоговые доходы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2138,4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99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2034,4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46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2037,5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76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2045,0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97</a:t>
                      </a:r>
                      <a:endParaRPr lang="ru-RU" sz="1000" b="1" dirty="0"/>
                    </a:p>
                  </a:txBody>
                  <a:tcPr/>
                </a:tc>
              </a:tr>
              <a:tr h="370176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Налог на,</a:t>
                      </a:r>
                      <a:r>
                        <a:rPr lang="ru-RU" sz="1000" baseline="0" dirty="0" smtClean="0"/>
                        <a:t> доходы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93,1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112,1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119,3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126,6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6</a:t>
                      </a:r>
                      <a:endParaRPr lang="ru-RU" sz="1000" dirty="0"/>
                    </a:p>
                  </a:txBody>
                  <a:tcPr/>
                </a:tc>
              </a:tr>
              <a:tr h="23691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ЕСХН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10,8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6,7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6,9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</a:t>
                      </a:r>
                      <a:endParaRPr lang="ru-RU" sz="1000" dirty="0"/>
                    </a:p>
                  </a:txBody>
                  <a:tcPr/>
                </a:tc>
              </a:tr>
              <a:tr h="281334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Налоги на имущество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2035,3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1911,5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1911,5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1911,5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93</a:t>
                      </a:r>
                      <a:endParaRPr lang="ru-RU" sz="1000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Неналоговые</a:t>
                      </a:r>
                      <a:r>
                        <a:rPr lang="ru-RU" sz="1000" b="1" baseline="0" dirty="0" smtClean="0"/>
                        <a:t> доходы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29,1</a:t>
                      </a:r>
                    </a:p>
                    <a:p>
                      <a:pPr algn="ctr"/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0,5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29,1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29,1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29,1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Доходы</a:t>
                      </a:r>
                      <a:r>
                        <a:rPr lang="ru-RU" sz="1000" baseline="0" dirty="0" smtClean="0"/>
                        <a:t> от аренды земли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Доходы от аренды имущества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29,1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29,1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29,1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29,1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Прочие</a:t>
                      </a:r>
                      <a:r>
                        <a:rPr lang="ru-RU" sz="1000" b="1" baseline="0" dirty="0" smtClean="0"/>
                        <a:t> не налоговые доходы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3,0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0,5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4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-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4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-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4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-</a:t>
                      </a:r>
                      <a:endParaRPr lang="ru-RU" sz="1000" b="1" dirty="0"/>
                    </a:p>
                  </a:txBody>
                  <a:tcPr/>
                </a:tc>
              </a:tr>
              <a:tr h="3962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Прочие</a:t>
                      </a:r>
                      <a:r>
                        <a:rPr lang="ru-RU" sz="1000" baseline="0" dirty="0" smtClean="0"/>
                        <a:t> не налоговые доходы</a:t>
                      </a:r>
                      <a:endParaRPr lang="ru-RU" sz="1000" dirty="0" smtClean="0"/>
                    </a:p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</a:t>
                      </a: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</a:tr>
              <a:tr h="396239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Доходы от компенсации затрат государства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28,5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28,5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28,5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</a:t>
                      </a:r>
                      <a:endParaRPr lang="ru-RU" sz="1000" b="1" dirty="0"/>
                    </a:p>
                  </a:txBody>
                  <a:tcPr/>
                </a:tc>
              </a:tr>
              <a:tr h="396239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Прочие доходы от компенсации затрат государства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28,5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28,5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28,5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152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СВЕДЕНИЯ О ПЛАНИРУЕМЫХ ПОСТУПЛЕНИЯХ В БЮДЖЕТ (налоговые, неналоговые поступления)                  						 тыс. руб.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4800" y="758363"/>
          <a:ext cx="8686800" cy="4835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609600"/>
                <a:gridCol w="914400"/>
                <a:gridCol w="965200"/>
                <a:gridCol w="965200"/>
                <a:gridCol w="965200"/>
                <a:gridCol w="965200"/>
                <a:gridCol w="965200"/>
                <a:gridCol w="965200"/>
              </a:tblGrid>
              <a:tr h="681124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Наименование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2019год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Доля в</a:t>
                      </a:r>
                      <a:r>
                        <a:rPr lang="ru-RU" sz="1000" baseline="0" dirty="0" smtClean="0"/>
                        <a:t> общем объеме доходов, %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2020 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Доля в</a:t>
                      </a:r>
                      <a:r>
                        <a:rPr lang="ru-RU" sz="1000" baseline="0" dirty="0" smtClean="0"/>
                        <a:t> общем объеме доходов, %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2021 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Доля в</a:t>
                      </a:r>
                      <a:r>
                        <a:rPr lang="ru-RU" sz="1000" baseline="0" dirty="0" smtClean="0"/>
                        <a:t> общем объеме доходов, %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2022 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Доля в</a:t>
                      </a:r>
                      <a:r>
                        <a:rPr lang="ru-RU" sz="1000" baseline="0" dirty="0" smtClean="0"/>
                        <a:t> общем объеме доходов, %</a:t>
                      </a:r>
                      <a:endParaRPr lang="ru-RU" sz="1000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Доходы,</a:t>
                      </a:r>
                      <a:r>
                        <a:rPr lang="ru-RU" sz="1000" b="1" baseline="0" dirty="0" smtClean="0"/>
                        <a:t> всего</a:t>
                      </a:r>
                    </a:p>
                    <a:p>
                      <a:r>
                        <a:rPr lang="ru-RU" sz="1000" b="1" baseline="0" dirty="0" smtClean="0"/>
                        <a:t>в т.ч.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7351,1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6233,7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3124,8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3134,3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100</a:t>
                      </a:r>
                      <a:endParaRPr lang="ru-RU" sz="1000" b="1" dirty="0"/>
                    </a:p>
                  </a:txBody>
                  <a:tcPr/>
                </a:tc>
              </a:tr>
              <a:tr h="266527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Безвозмездные</a:t>
                      </a:r>
                      <a:r>
                        <a:rPr lang="ru-RU" sz="1000" b="1" baseline="0" dirty="0" smtClean="0"/>
                        <a:t> поступления  от др. бюджетов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5152,1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70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4137,9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66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1025,9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33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1027,8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33</a:t>
                      </a:r>
                      <a:endParaRPr lang="ru-RU" sz="1000" b="1" dirty="0"/>
                    </a:p>
                  </a:txBody>
                  <a:tcPr/>
                </a:tc>
              </a:tr>
              <a:tr h="370176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Дотация</a:t>
                      </a:r>
                      <a:r>
                        <a:rPr lang="ru-RU" sz="1000" baseline="0" dirty="0" smtClean="0"/>
                        <a:t> на выравнивание  бюджетной обеспеченности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661,6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3205,2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944,9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944,9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92</a:t>
                      </a:r>
                      <a:endParaRPr lang="ru-RU" sz="1000" dirty="0"/>
                    </a:p>
                  </a:txBody>
                  <a:tcPr/>
                </a:tc>
              </a:tr>
              <a:tr h="23691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Дотация на поддержку</a:t>
                      </a:r>
                      <a:r>
                        <a:rPr lang="ru-RU" sz="1000" baseline="0" dirty="0" smtClean="0"/>
                        <a:t> мер по обеспечению сбалансированности бюджетов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2777,0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54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2024,0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b="0" dirty="0" smtClean="0"/>
                        <a:t>Прочие</a:t>
                      </a:r>
                      <a:r>
                        <a:rPr lang="ru-RU" sz="1000" b="0" baseline="0" dirty="0" smtClean="0"/>
                        <a:t> субсидии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1135,7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21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851,9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21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-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-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-</a:t>
                      </a:r>
                      <a:endParaRPr lang="ru-R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/>
                        <a:t>-</a:t>
                      </a:r>
                      <a:endParaRPr lang="ru-RU" sz="1000" b="0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Субвенция</a:t>
                      </a:r>
                      <a:r>
                        <a:rPr lang="ru-RU" sz="1000" baseline="0" dirty="0" smtClean="0"/>
                        <a:t> на осуществление первичного воинского учета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77,8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80,8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81,0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82,9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</a:t>
                      </a:r>
                      <a:endParaRPr lang="ru-RU" sz="1000" dirty="0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Прочие безвозмездные поступления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500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-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152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СВЕДЕНИЯ О ПЛАНИРУЕМЫХ ПОСТУПЛЕНИЯХ В БЮДЖЕТ (безвозмездные поступления)                  						                                      </a:t>
            </a:r>
            <a:r>
              <a:rPr lang="ru-RU" sz="1200" dirty="0" smtClean="0"/>
              <a:t>тыс. руб.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</TotalTime>
  <Words>1030</Words>
  <Application>Microsoft Office PowerPoint</Application>
  <PresentationFormat>Экран (4:3)</PresentationFormat>
  <Paragraphs>389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56</cp:revision>
  <dcterms:created xsi:type="dcterms:W3CDTF">2018-11-15T07:27:16Z</dcterms:created>
  <dcterms:modified xsi:type="dcterms:W3CDTF">2019-12-30T09:42:11Z</dcterms:modified>
</cp:coreProperties>
</file>