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29" autoAdjust="0"/>
  </p:normalViewPr>
  <p:slideViewPr>
    <p:cSldViewPr>
      <p:cViewPr varScale="1">
        <p:scale>
          <a:sx n="93" d="100"/>
          <a:sy n="93" d="100"/>
        </p:scale>
        <p:origin x="-13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ЕСХН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9.8000000000000007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 на имущество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173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29.1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земельный налог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2023.5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</c:ser>
        <c:shape val="box"/>
        <c:axId val="98911360"/>
        <c:axId val="98912896"/>
        <c:axId val="0"/>
      </c:bar3DChart>
      <c:catAx>
        <c:axId val="98911360"/>
        <c:scaling>
          <c:orientation val="minMax"/>
        </c:scaling>
        <c:axPos val="b"/>
        <c:tickLblPos val="nextTo"/>
        <c:crossAx val="98912896"/>
        <c:crosses val="autoZero"/>
        <c:auto val="1"/>
        <c:lblAlgn val="ctr"/>
        <c:lblOffset val="100"/>
      </c:catAx>
      <c:valAx>
        <c:axId val="98912896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minorGridlines/>
        <c:numFmt formatCode="General" sourceLinked="1"/>
        <c:tickLblPos val="nextTo"/>
        <c:crossAx val="9891136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661.6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2776.9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 субсидии бюджетам сельских поселений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1135.7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субвенция на осуществление первичного воинского учета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77.8</c:v>
                </c:pt>
              </c:numCache>
            </c:numRef>
          </c:val>
        </c:ser>
        <c:shape val="box"/>
        <c:axId val="116168960"/>
        <c:axId val="116330496"/>
        <c:axId val="0"/>
      </c:bar3DChart>
      <c:catAx>
        <c:axId val="116168960"/>
        <c:scaling>
          <c:orientation val="minMax"/>
        </c:scaling>
        <c:axPos val="b"/>
        <c:tickLblPos val="nextTo"/>
        <c:crossAx val="116330496"/>
        <c:crosses val="autoZero"/>
        <c:auto val="1"/>
        <c:lblAlgn val="ctr"/>
        <c:lblOffset val="100"/>
      </c:catAx>
      <c:valAx>
        <c:axId val="116330496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minorGridlines/>
        <c:numFmt formatCode="General" sourceLinked="1"/>
        <c:tickLblPos val="nextTo"/>
        <c:crossAx val="11616896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0473822351153476"/>
          <c:y val="4.9960875984251973E-2"/>
          <c:w val="0.56827840104057803"/>
          <c:h val="0.825346456692913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Оплата труда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5553.3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Услуги связи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106.3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Коммунальные услуги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463.4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Содержание имущества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384.5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услуги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229.8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57.6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Уплата налогов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29.7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Увеличение стоимости основных средств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83.7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Увеличение стоимости материальных запасов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475.4</c:v>
                </c:pt>
              </c:numCache>
            </c:numRef>
          </c:val>
        </c:ser>
        <c:axId val="121668352"/>
        <c:axId val="121669888"/>
      </c:barChart>
      <c:catAx>
        <c:axId val="121668352"/>
        <c:scaling>
          <c:orientation val="minMax"/>
        </c:scaling>
        <c:axPos val="b"/>
        <c:tickLblPos val="nextTo"/>
        <c:crossAx val="121669888"/>
        <c:crosses val="autoZero"/>
        <c:auto val="1"/>
        <c:lblAlgn val="ctr"/>
        <c:lblOffset val="100"/>
      </c:catAx>
      <c:valAx>
        <c:axId val="121669888"/>
        <c:scaling>
          <c:orientation val="minMax"/>
        </c:scaling>
        <c:axPos val="l"/>
        <c:majorGridlines/>
        <c:minorGridlines/>
        <c:numFmt formatCode="General" sourceLinked="1"/>
        <c:tickLblPos val="nextTo"/>
        <c:crossAx val="12166835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0.01754</cdr:y>
    </cdr:from>
    <cdr:to>
      <cdr:x>0.11215</cdr:x>
      <cdr:y>0.07018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76200" y="76200"/>
          <a:ext cx="9144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т</a:t>
          </a:r>
          <a:r>
            <a:rPr lang="ru-RU" sz="1100" dirty="0" smtClean="0"/>
            <a:t>ыс. руб.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0.01754</cdr:y>
    </cdr:from>
    <cdr:to>
      <cdr:x>0.11215</cdr:x>
      <cdr:y>0.07018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76200" y="76200"/>
          <a:ext cx="9144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т</a:t>
          </a:r>
          <a:r>
            <a:rPr lang="ru-RU" sz="1100" dirty="0" smtClean="0"/>
            <a:t>ыс. руб.</a:t>
          </a:r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kotelnikovo.sovet@mail.r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9050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 ДЛЯ ГРАЖДАН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РЕШЕНИЮ СОБРАНИЯ ДЕПУТАТОВ КОТЕЛЬНИКОВСКОГО СЕЛЬСОВЕТАОБОЯНСКОГО РАЙОНА КУРСКОЙ ОБЛАСТИ №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55/146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20.04.2020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 (ОТЧЕТ ОБ ИСПОЛНЕНИИ ОТЧЕТА ЗА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2019 ГОД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83" y="304800"/>
            <a:ext cx="83018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90800" y="1143000"/>
            <a:ext cx="4114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для граждан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191000" y="2133600"/>
            <a:ext cx="8382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4600" y="3962400"/>
            <a:ext cx="4267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" y="1066800"/>
            <a:ext cx="7620000" cy="2362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Административным центром Котельниковского сельсовета Обоянского района является село  Котельниково.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состав территории Котельниковского сельсовета Обоянского района входят следующие населенные пункты: с. Котельниково, х.  Дрозды,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х,Тачилина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Пасека, с.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Полукотельниково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Потопахино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Сергеевский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Задолженский,х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Ильиновский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с. Малые-Крюки, х. Крючок,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Верстковое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Бикет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Успеновка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6800" y="3657600"/>
            <a:ext cx="7391400" cy="2895600"/>
          </a:xfrm>
          <a:prstGeom prst="roundRect">
            <a:avLst>
              <a:gd name="adj" fmla="val 172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района  с северной  стороны граничит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севера- восточной  стороны  граничит  с 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Пристенским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юга- восточной  стороны  граничит с МО  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Рудавский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сельсовет», с  юго-западной  стороны  граничит  с  МО «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Быкановский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ПЛОЩАДЬ – 141,33 КМ</a:t>
            </a:r>
            <a:r>
              <a:rPr lang="ru-RU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381000"/>
            <a:ext cx="693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ТАКОЕ БЮДЖЕТ?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371600"/>
            <a:ext cx="5334000" cy="1676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</a:p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67200"/>
            <a:ext cx="266700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Поступающие в бюджет денежные средства (налоги  юридических и физических лиц, штрафы, административные платежи и сборы, финансовая помощь)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267200"/>
            <a:ext cx="2438400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14400" y="3124200"/>
            <a:ext cx="2362200" cy="685800"/>
          </a:xfrm>
          <a:prstGeom prst="wedgeRoundRectCallout">
            <a:avLst>
              <a:gd name="adj1" fmla="val -19694"/>
              <a:gd name="adj2" fmla="val 1030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96000" y="3124200"/>
            <a:ext cx="2286000" cy="685800"/>
          </a:xfrm>
          <a:prstGeom prst="wedgeRoundRectCallout">
            <a:avLst>
              <a:gd name="adj1" fmla="val -20833"/>
              <a:gd name="adj2" fmla="val 10100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ОСНОВНЫЕ ХАРАКТЕРИСТИКИ БЮДЖЕТА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ДОХОДЫ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РАСХОДЫ</a:t>
            </a:r>
            <a:r>
              <a:rPr lang="ru-RU" dirty="0" smtClean="0"/>
              <a:t> =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endParaRPr lang="ru-RU" dirty="0" smtClean="0"/>
          </a:p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(ПРОФИЦИТ)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r>
              <a:rPr lang="ru-RU" dirty="0" smtClean="0"/>
              <a:t> – превышение расходов над доходами</a:t>
            </a:r>
          </a:p>
          <a:p>
            <a:pPr algn="ctr"/>
            <a:r>
              <a:rPr lang="ru-RU" dirty="0" smtClean="0"/>
              <a:t>(принимается решение об источниках покрытия дефицита – использовать остатки, взять в долг)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5720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ПРОФИЦИТ</a:t>
            </a:r>
            <a:r>
              <a:rPr lang="ru-RU" dirty="0" smtClean="0"/>
              <a:t> – превышение доходов над расходами</a:t>
            </a:r>
          </a:p>
          <a:p>
            <a:pPr algn="ctr"/>
            <a:r>
              <a:rPr lang="ru-RU" dirty="0" smtClean="0"/>
              <a:t>(принимается решение об использовании доходов – накапливать резервы, остатки, погашать долг)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 ДОХОДНОЙ ЧАСТИ БЮДЖЕТА КОТЕЛЬНИКОВСКОГО СЕЛЬСОВЕТА ЗА 2018 ГОД (СОБСТВЕННЫЕ ДОХОДЫ)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09600" y="17526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 ДОХОДНОЙ ЧАСТИ БЮДЖЕТА КОТЕЛЬНИКОВСКОГО СЕЛЬСОВЕТА ЗА </a:t>
            </a: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2019ГОД </a:t>
            </a: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(безвозмездные поступления)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09600" y="17526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ИСПОЛНИЕ БЮДЖЕТА КОТЕЛЬНИКОВСКОГО СЕЛЬСОВЕТА ПО РАСХОДАМ ЗА </a:t>
            </a: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2019</a:t>
            </a:r>
          </a:p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ГОД</a:t>
            </a: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81000" y="1397000"/>
          <a:ext cx="8610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33400" y="1143000"/>
            <a:ext cx="856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тыс. руб.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0866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КОТЕЛЬНИКОВСКОГО СЕЛЬСОВЕТА ОБОЯНСКОГО РАЙОНА КУРСКОЙ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7848600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Глава Котельниковского сельсовета – Лукьянчиков Александр Григорьевич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Зам. главы администрации –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Сойникова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Ведущий специалист-эксперт – Лахтин Сергей Викторович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Контактная информация для взаимодействия: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306247, Курская обл., Обоянский р-н., с. Котельниково, ул. Центральная, д. 16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 8 (47141) 3-34-32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Тел./факс 8 (47141) 3-34-44</a:t>
            </a:r>
          </a:p>
          <a:p>
            <a:pPr algn="ctr"/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Email: </a:t>
            </a:r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kotelnikovo.sovet@mail.ru</a:t>
            </a:r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работы: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Понедельник – пятница с 08:00 до 17:00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Суббота, воскресенье  - выходные дни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367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56</cp:revision>
  <dcterms:created xsi:type="dcterms:W3CDTF">2018-11-15T07:27:16Z</dcterms:created>
  <dcterms:modified xsi:type="dcterms:W3CDTF">2021-02-19T05:58:35Z</dcterms:modified>
</cp:coreProperties>
</file>