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>
      <p:cViewPr varScale="1">
        <p:scale>
          <a:sx n="93" d="100"/>
          <a:sy n="93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100" smtClean="0"/>
                      <a:t>5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2022год</a:t>
            </a:r>
            <a:endParaRPr lang="ru-RU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dirty="0" smtClean="0"/>
                      <a:t>76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100" dirty="0" smtClean="0"/>
                      <a:t>23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dirty="0" smtClean="0"/>
                      <a:t>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100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2021год</a:t>
            </a:r>
            <a:endParaRPr lang="ru-RU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0"/>
          </c:dPt>
          <c:dPt>
            <c:idx val="4"/>
            <c:explosion val="4"/>
          </c:dPt>
          <c:dPt>
            <c:idx val="5"/>
            <c:explosion val="6"/>
          </c:dPt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2</c:v>
                </c:pt>
                <c:pt idx="2">
                  <c:v>4.0000000000000022E-2</c:v>
                </c:pt>
                <c:pt idx="3">
                  <c:v>2.0000000000000011E-2</c:v>
                </c:pt>
                <c:pt idx="4">
                  <c:v>4</c:v>
                </c:pt>
                <c:pt idx="5">
                  <c:v>43</c:v>
                </c:pt>
                <c:pt idx="6">
                  <c:v>2.0000000000000011E-2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2022год</a:t>
            </a:r>
            <a:endParaRPr lang="ru-RU" dirty="0"/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35882605583393007"/>
          <c:w val="0.86904761904761951"/>
          <c:h val="0.56541636840849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4.0000000000000022E-2</c:v>
                </c:pt>
                <c:pt idx="4">
                  <c:v>2</c:v>
                </c:pt>
                <c:pt idx="5">
                  <c:v>40</c:v>
                </c:pt>
                <c:pt idx="6">
                  <c:v>4.0000000000000022E-2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2023год</a:t>
            </a:r>
            <a:endParaRPr lang="ru-RU" dirty="0"/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499737532808425E-2"/>
          <c:y val="0.30275134086500055"/>
          <c:w val="0.84166719160104986"/>
          <c:h val="0.571055574574917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3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4.0000000000000022E-2</c:v>
                </c:pt>
                <c:pt idx="4">
                  <c:v>1</c:v>
                </c:pt>
                <c:pt idx="5">
                  <c:v>48</c:v>
                </c:pt>
                <c:pt idx="6">
                  <c:v>4.0000000000000022E-2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otelnikovo.sovet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 ДЛЯ ГРАЖДАН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 ПРОЕКТУ РЕШЕНИЯ СОБРАНИЯ ДЕПУТАТОВ КОТЕЛЬНИКОВСКОГО СЕЛЬСОВЕТАОБОЯНСКОГО РАЙОНА КУРСКОЙ ОБЛАСТИ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БЮДЖЕТЕ КОТЕЛЬНИКОВСКОГО СЕЛЬСОВЕТА ОБОЯНСКОГО РАЙОНА КУРСКОЙ ОБЛАСТИ НА 2021 ГОД И ПЛАНОВЫЙ ПЕРИОД 2022 И 2023 ГОДЫ»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86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0480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60198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04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ДОХОДОВ  БЮДЖЕТА  КОТЕЛЬНИКОВСКОГО СЕЛЬСОВЕТА В 2019 ГОДУ И НА ПЛАНОВЫЙ ПЕРИОД 2020 И 2021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324600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БЮДЖЕТА ПО ОСНОВНЫМ ФУНКЦИЯМ АДМИНИСТРАЦИИ КОТЕЛЬНИКОВСКОГО СЕЛЬСОВЕТА ОБОЯНСКОГО РАЙОНА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53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792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БЕЗОПАСНОСТЬ И ПРАВООХРАНИТЕЛЬНАЯ ДЕЯТЕЛЬНОСТЬ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7467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7315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6019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КУЛЬТУРА, КИНЕМОТОГРАФИЯ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62400"/>
            <a:ext cx="5638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" y="1397000"/>
          <a:ext cx="88392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3444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66357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РАЗДЕЛ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2020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2021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2022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2023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ВСЕГО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9388,2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6376,3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3494,8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3409,6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Общегосударственные расходы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4038,04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3518,2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1723,5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1472,8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оборона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78,7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89,3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90,2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93,7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безопасность</a:t>
                      </a:r>
                      <a:r>
                        <a:rPr lang="ru-RU" sz="800" baseline="0" dirty="0" smtClean="0"/>
                        <a:t> и правоохранительная деятельность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</a:t>
                      </a:r>
                      <a:r>
                        <a:rPr lang="ru-RU" sz="800" baseline="0" dirty="0" smtClean="0"/>
                        <a:t> экономика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1337,5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Жилищно-коммунальное хозяйство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636,5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115,4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125,0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Культура</a:t>
                      </a:r>
                      <a:r>
                        <a:rPr lang="ru-RU" sz="800" baseline="0" dirty="0" smtClean="0"/>
                        <a:t>, кинематография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3289,1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2883,0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1442,0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1548,2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48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Физическая культура</a:t>
                      </a:r>
                      <a:r>
                        <a:rPr lang="ru-RU" sz="800" baseline="0" dirty="0" smtClean="0"/>
                        <a:t> и спорт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НА 2021 ГОД И ПЛАНОВЫЙ ПЕРИОД 2022 И 2023 ГОДОВ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2209800"/>
          <a:ext cx="2362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352800" y="2286000"/>
          <a:ext cx="21336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72200" y="2286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718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4953000"/>
            <a:ext cx="76200" cy="76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71800" y="5105400"/>
            <a:ext cx="76200" cy="76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5257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71800" y="5410200"/>
            <a:ext cx="76200" cy="76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71800" y="5562600"/>
            <a:ext cx="76200" cy="76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71800" y="5715000"/>
            <a:ext cx="76200" cy="7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00400" y="47244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Общегосударственные расходы</a:t>
            </a:r>
            <a:endParaRPr lang="ru-RU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8768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оборона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396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безопасность и правоохранительная деятельность</a:t>
            </a:r>
            <a:endParaRPr lang="ru-RU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5334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Жилищно-коммунальное хозяйство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экономика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4864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Культура, кинематография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56388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Физическая культура и спорт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8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КОТЕЛЬНИКОВСКОГО СЕЛЬСОВЕТА ОБОЯНСКОГО РАЙОНА КУРСКОЙ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Котельниковского сельсовета – Лукьянчиков Александр Григорьевич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Зам. главы администрации –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Сойникова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Людмила Алексеевна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специалист-эксперт – Лахтин Сергей Викторович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Контактная информация для взаимодействия: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306247, Курская обл., Обоянский р-н., с. Котельниково, ул. Центральная, д. 16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 8 (47141) 3-34-32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Тел./факс 8 (47141) 3-34-44</a:t>
            </a:r>
          </a:p>
          <a:p>
            <a:pPr algn="ctr"/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Email: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kotelnikovo.sovet@mail.ru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работы: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Понедельник – пятница с 08:00 до 17:00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Суббота, воскресенье  - выходные дни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83" y="304800"/>
            <a:ext cx="8301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граждан?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11430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1000" y="2133600"/>
            <a:ext cx="838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39624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066800"/>
            <a:ext cx="7620000" cy="236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Административным центром Котельниковского сельсовета Обоянского района является село  Котельниково.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состав территории Котельниковского сельсовета Обоянского района входят следующие населенные пункты: с. Котельниково, х.  Дрозды,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х,Тачилина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Пасека, с.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Полукотельниково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Потопахино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Задолженский,х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Ильиновский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с. Малые-Крюки, х. Крючок,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Верстковое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Бикет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Успеновка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3657600"/>
            <a:ext cx="7391400" cy="2895600"/>
          </a:xfrm>
          <a:prstGeom prst="roundRect">
            <a:avLst>
              <a:gd name="adj" fmla="val 17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района  с северной  стороны граничит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Медвенским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севера- восточной  стороны  граничит  с 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Пристенским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юга- восточной  стороны  граничит с МО  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Рудавский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сельсовет», с  юго-западной  стороны  граничит  с  МО 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Быкановский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– 141,33 КМ</a:t>
            </a:r>
            <a:r>
              <a:rPr lang="ru-RU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381000"/>
            <a:ext cx="693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БЮДЖЕТ?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3716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образования и расходования денежных 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на определенный период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Поступающие в бюджет денежные средства (налоги  юридических и физических лиц, штрафы, административные платежи и сборы, финансовая помощь)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672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14400" y="3124200"/>
            <a:ext cx="2362200" cy="685800"/>
          </a:xfrm>
          <a:prstGeom prst="wedgeRoundRectCallout">
            <a:avLst>
              <a:gd name="adj1" fmla="val -19694"/>
              <a:gd name="adj2" fmla="val 1030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96000" y="3124200"/>
            <a:ext cx="2286000" cy="685800"/>
          </a:xfrm>
          <a:prstGeom prst="wedgeRoundRectCallout">
            <a:avLst>
              <a:gd name="adj1" fmla="val -20833"/>
              <a:gd name="adj2" fmla="val 1010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ОСНОВНЫЕ ХАРАКТЕРИСТИКИ БЮДЖЕТА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ДОХОДЫ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РАСХОДЫ</a:t>
            </a:r>
            <a:r>
              <a:rPr lang="ru-RU" dirty="0" smtClean="0"/>
              <a:t> =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endParaRPr lang="ru-RU" dirty="0" smtClean="0"/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(ПРОФИЦИТ)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r>
              <a:rPr lang="ru-RU" dirty="0" smtClean="0"/>
              <a:t> – превышение расходов над доходами</a:t>
            </a:r>
          </a:p>
          <a:p>
            <a:pPr algn="ctr"/>
            <a:r>
              <a:rPr lang="ru-RU" dirty="0" smtClean="0"/>
              <a:t>(принимается решение об источниках покрытия дефицита – использовать остатки, взять в долг)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ПРОФИЦИТ</a:t>
            </a:r>
            <a:r>
              <a:rPr lang="ru-RU" dirty="0" smtClean="0"/>
              <a:t> – превышение доходов над расходами</a:t>
            </a:r>
          </a:p>
          <a:p>
            <a:pPr algn="ctr"/>
            <a:r>
              <a:rPr lang="ru-RU" dirty="0" smtClean="0"/>
              <a:t>(принимается решение об использовании доходов – накапливать резервы, остатки, погашать долг)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БЮДЖЕТА КОТЕЛЬНИКОВСКОГО СЕЛЬСОВЕТА ОБОЯНСКОГО РАОЙОНА КУРСКОЙ ОБЛАСТИ НА 2021 ГОД И ПЛАНОВЫЙ ПЕРИОД 2022 И 2023 ГОДОВ</a:t>
            </a:r>
            <a:endParaRPr lang="ru-RU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2860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2021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2022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2023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–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6376,3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3494,8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3409,6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налоговые, неналоговые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2336,2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2348,9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2356,1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4040,1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1145,9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1053,5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6609,9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3494,8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3409,6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-233,60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057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ДОХОДЫ БЮДЖЕТА КОТЕЛЬНИКОВСКОГО СЕЛЬСОВЕТА ОБОЯНСКОГО РАЙОНА КУРСКОЙ ОБЛАСТИ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81400" y="2971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40386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00400" y="3962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ьная выноска 7"/>
          <p:cNvSpPr/>
          <p:nvPr/>
        </p:nvSpPr>
        <p:spPr>
          <a:xfrm>
            <a:off x="152400" y="2362200"/>
            <a:ext cx="2286000" cy="1374648"/>
          </a:xfrm>
          <a:prstGeom prst="wedgeEllipseCallout">
            <a:avLst>
              <a:gd name="adj1" fmla="val 40932"/>
              <a:gd name="adj2" fmla="val 72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Средства федерального, областного, районного бюджетов, поступления от государственных (муниципальных) организаций, а также перечисления физических и юридических лиц</a:t>
            </a:r>
            <a:endParaRPr lang="ru-RU" sz="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1400" y="1219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2"/>
            <a:endCxn id="4" idx="0"/>
          </p:cNvCxnSpPr>
          <p:nvPr/>
        </p:nvCxnSpPr>
        <p:spPr>
          <a:xfrm flipH="1">
            <a:off x="4686300" y="2438400"/>
            <a:ext cx="38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ьная выноска 18"/>
          <p:cNvSpPr/>
          <p:nvPr/>
        </p:nvSpPr>
        <p:spPr>
          <a:xfrm>
            <a:off x="6858000" y="1219200"/>
            <a:ext cx="1905000" cy="1066800"/>
          </a:xfrm>
          <a:prstGeom prst="wedgeEllipseCallout">
            <a:avLst>
              <a:gd name="adj1" fmla="val -91892"/>
              <a:gd name="adj2" fmla="val 8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предусмотренных законодательством РФ налогов и сборов</a:t>
            </a:r>
            <a:endParaRPr lang="ru-RU" sz="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8400" y="41148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15000" y="3962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ьная выноска 23"/>
          <p:cNvSpPr/>
          <p:nvPr/>
        </p:nvSpPr>
        <p:spPr>
          <a:xfrm>
            <a:off x="3657600" y="5334000"/>
            <a:ext cx="2057400" cy="914400"/>
          </a:xfrm>
          <a:prstGeom prst="wedgeEllipseCallout">
            <a:avLst>
              <a:gd name="adj1" fmla="val 74156"/>
              <a:gd name="adj2" fmla="val -551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использования муниципального имущества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1219200"/>
          <a:ext cx="8686800" cy="344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2023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8632,5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6376,3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3494,8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3409,6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2510,5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2307,1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36,2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2319,8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66,4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2327,0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68,3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на,</a:t>
                      </a:r>
                      <a:r>
                        <a:rPr lang="ru-RU" sz="1000" baseline="0" dirty="0" smtClean="0"/>
                        <a:t> доходы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124,3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136,5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143,7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6,2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ЕСХН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Налоги на имущество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2386,1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2183,3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2183,3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2183,3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93,8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Неналоговые</a:t>
                      </a:r>
                      <a:r>
                        <a:rPr lang="ru-RU" sz="1000" b="1" baseline="0" dirty="0" smtClean="0"/>
                        <a:t>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110,4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0,8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от аренды земли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аренды имущества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71,2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(налоговые, неналоговые поступления)                  						 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75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2023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8632,5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6376,3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3494,8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3409,6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Безвозмездные</a:t>
                      </a:r>
                      <a:r>
                        <a:rPr lang="ru-RU" sz="1000" b="1" baseline="0" dirty="0" smtClean="0"/>
                        <a:t> поступления  от др. бюджетов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4854,6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56,2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4040,1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63,4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1145,9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32,8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1053,5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30,9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</a:t>
                      </a:r>
                      <a:r>
                        <a:rPr lang="ru-RU" sz="1000" baseline="0" dirty="0" smtClean="0"/>
                        <a:t> на выравнивание  бюджетной обеспеченности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1181,2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1057,7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26,2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1055,7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959,7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91,1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 на поддержку</a:t>
                      </a:r>
                      <a:r>
                        <a:rPr lang="ru-RU" sz="1000" baseline="0" dirty="0" smtClean="0"/>
                        <a:t> мер по обеспечению сбалансированности бюджетов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2330,0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2041,2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Субсидия бюджетам</a:t>
                      </a:r>
                      <a:r>
                        <a:rPr lang="ru-RU" sz="1000" baseline="0" dirty="0" smtClean="0"/>
                        <a:t> сельских поселений на </a:t>
                      </a:r>
                      <a:r>
                        <a:rPr lang="ru-RU" sz="1000" baseline="0" dirty="0" err="1" smtClean="0"/>
                        <a:t>софинансирование</a:t>
                      </a:r>
                      <a:r>
                        <a:rPr lang="ru-RU" sz="1000" baseline="0" dirty="0" smtClean="0"/>
                        <a:t> расходных обязательств субъектов Российской Федерации, связанных с реализацией федеральной целевой программы «Увековечивание памяти погибших при защите Отечество на 2019-2024 год»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404,6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0" dirty="0" smtClean="0"/>
                        <a:t>Прочие</a:t>
                      </a:r>
                      <a:r>
                        <a:rPr lang="ru-RU" sz="1000" b="0" baseline="0" dirty="0" smtClean="0"/>
                        <a:t> субсидии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851,9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17,6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851,9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21,1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Субвенция</a:t>
                      </a:r>
                      <a:r>
                        <a:rPr lang="ru-RU" sz="1000" baseline="0" dirty="0" smtClean="0"/>
                        <a:t> на осуществление первичного воинского учета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86,8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90,2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8,9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безвозмездные поступления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1157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(безвозмездные поступления)                  						                                     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1005</Words>
  <Application>Microsoft Office PowerPoint</Application>
  <PresentationFormat>Экран (4:3)</PresentationFormat>
  <Paragraphs>360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57</cp:revision>
  <dcterms:created xsi:type="dcterms:W3CDTF">2018-11-15T07:27:16Z</dcterms:created>
  <dcterms:modified xsi:type="dcterms:W3CDTF">2021-04-20T13:23:55Z</dcterms:modified>
</cp:coreProperties>
</file>